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1" r:id="rId1"/>
    <p:sldMasterId id="2147485073" r:id="rId2"/>
    <p:sldMasterId id="2147485085" r:id="rId3"/>
    <p:sldMasterId id="2147485097" r:id="rId4"/>
    <p:sldMasterId id="2147485114" r:id="rId5"/>
  </p:sldMasterIdLst>
  <p:notesMasterIdLst>
    <p:notesMasterId r:id="rId52"/>
  </p:notesMasterIdLst>
  <p:sldIdLst>
    <p:sldId id="312" r:id="rId6"/>
    <p:sldId id="379" r:id="rId7"/>
    <p:sldId id="377" r:id="rId8"/>
    <p:sldId id="369" r:id="rId9"/>
    <p:sldId id="258" r:id="rId10"/>
    <p:sldId id="360" r:id="rId11"/>
    <p:sldId id="271" r:id="rId12"/>
    <p:sldId id="361" r:id="rId13"/>
    <p:sldId id="262" r:id="rId14"/>
    <p:sldId id="306" r:id="rId15"/>
    <p:sldId id="362" r:id="rId16"/>
    <p:sldId id="263" r:id="rId17"/>
    <p:sldId id="363" r:id="rId18"/>
    <p:sldId id="299" r:id="rId19"/>
    <p:sldId id="382" r:id="rId20"/>
    <p:sldId id="351" r:id="rId21"/>
    <p:sldId id="364" r:id="rId22"/>
    <p:sldId id="265" r:id="rId23"/>
    <p:sldId id="372" r:id="rId24"/>
    <p:sldId id="374" r:id="rId25"/>
    <p:sldId id="380" r:id="rId26"/>
    <p:sldId id="365" r:id="rId27"/>
    <p:sldId id="366" r:id="rId28"/>
    <p:sldId id="367" r:id="rId29"/>
    <p:sldId id="266" r:id="rId30"/>
    <p:sldId id="300" r:id="rId31"/>
    <p:sldId id="301" r:id="rId32"/>
    <p:sldId id="302" r:id="rId33"/>
    <p:sldId id="303" r:id="rId34"/>
    <p:sldId id="304" r:id="rId35"/>
    <p:sldId id="305" r:id="rId36"/>
    <p:sldId id="368" r:id="rId37"/>
    <p:sldId id="267" r:id="rId38"/>
    <p:sldId id="269" r:id="rId39"/>
    <p:sldId id="276" r:id="rId40"/>
    <p:sldId id="282" r:id="rId41"/>
    <p:sldId id="292" r:id="rId42"/>
    <p:sldId id="283" r:id="rId43"/>
    <p:sldId id="291" r:id="rId44"/>
    <p:sldId id="284" r:id="rId45"/>
    <p:sldId id="277" r:id="rId46"/>
    <p:sldId id="293" r:id="rId47"/>
    <p:sldId id="294" r:id="rId48"/>
    <p:sldId id="310" r:id="rId49"/>
    <p:sldId id="358" r:id="rId50"/>
    <p:sldId id="359" r:id="rId5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120C34"/>
    <a:srgbClr val="00FF00"/>
    <a:srgbClr val="003300"/>
    <a:srgbClr val="0033CC"/>
    <a:srgbClr val="FF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27" autoAdjust="0"/>
    <p:restoredTop sz="86364" autoAdjust="0"/>
  </p:normalViewPr>
  <p:slideViewPr>
    <p:cSldViewPr>
      <p:cViewPr varScale="1">
        <p:scale>
          <a:sx n="50" d="100"/>
          <a:sy n="50" d="100"/>
        </p:scale>
        <p:origin x="60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9CE793-9438-4DF1-B904-75FD89FC0EE3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9FC6C2-6B6E-4521-AAA8-607C3ADE0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A7677292-483B-4881-9D13-FBFAF8563F4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E38B0642-3485-4221-8BDF-9AF43FD3EBC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FD419912-6398-45E7-A8BF-83A77A831D51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C00D44F-5397-48F8-91A9-95B46559E0BF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913A9-3AF7-4671-9CD0-70CDD8F120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B31F1-C1F1-4571-B05B-C7C74BD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10AE5-2932-4E4E-937A-7CE6EDA551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D375B-0566-4095-B789-65B01274E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7F43C-550C-4AFF-88EB-750A4A62C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884BC-030D-493C-B21D-56A8E6637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E2425-AA35-4C41-80FE-DD1F2E9B46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2E5C-796E-4802-94EA-29B2F2AC2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0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1D52-F8D8-4480-B219-C241D1A6C2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0C32A-8D02-4918-B694-E1BFEC6F5F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E4401-C1B9-4C46-9113-CCE674FF8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8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91FCA-01DE-4994-AF08-AF63107FB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AA801-9034-4563-9DFD-604B52273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9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33091-E29B-43A7-B745-287B952B79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E5E56-BA65-4387-A22E-3312C25272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10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8C48C-EA37-4292-BEE5-C46D35535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7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141A7-852A-4489-84B7-1DC1C16F9A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8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0C1D0-0DF5-4ACB-838F-50768B25FD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9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2CCC0-EB24-4806-A902-937658587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49A5A-941D-4E69-9595-A571A1E33F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09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CC369-EC6B-441C-9142-9BD521CA7E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0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7EE43-B089-400F-9150-30B7CF1AB5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7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0AB49-B9F1-4B9F-A83C-E14CF8886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8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6C6-8F83-4124-82E8-136B141F23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8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2C050-5760-4711-A656-0EE1134B7C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3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5876-38CB-4825-A8F8-BF26DFE40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8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2B43D-35C5-4DBB-AA92-072EB25FC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1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FA2FF-3D48-4D7A-94E7-FAE3207F73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411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EE0CA-B881-46EB-9A3A-A53EF6B87F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594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6A218-C26F-44B0-985F-3C5D3DFB2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77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CB6A-70DA-4705-8079-0686B7E81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3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8F1F-7343-466A-BBB5-BF0DE4E2D5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99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B50A8-903D-4215-A346-85EA202C61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6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225D6-5056-464F-A39D-53657BAA3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5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E7E6B-4CE1-4AA4-BD98-E10E9AEDFC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0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97EA9-8DAE-41B7-AE81-5230F8D097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58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4F1FC-53AF-4D08-9960-842A2D4E77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60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23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994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1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110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F8485-E96F-4569-A545-D9CBDC8E2D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A706F-910A-423C-8CC8-F7E846E96F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09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96D85-A8D2-4356-AEC1-C1FB3E3A6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1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9A764-BD65-4685-97D1-4B8179E1A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0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F3ED-0094-4503-9196-CD058806C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4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C301-714A-4D24-9542-73D8D3BEF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6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BA1A4-BED7-4686-BBEF-A19FE64D27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8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5C887-D5B3-4E34-B311-3BB61132C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3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5D77-1399-45B7-BF03-2567A00783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0301A-194D-4855-9922-34BAB9157E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3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E67E8-CC02-4367-A266-D5E30BBF4C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2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127C-F82C-4CBE-AA20-015CA6F53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91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F4592-0337-4B11-AEB5-69C535A88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1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176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42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4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6FD99-7071-47E4-8738-8B8CD6FFE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5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9D9EB-4C14-489A-B84E-F6F1F3350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8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A9B9-1D38-45F0-B528-515A8E38B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80862-71AB-4236-8794-D213FFBB89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8576B-4823-4A1E-A616-C2C9A14B7A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AC950-5013-4807-84A5-326949372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D6242B-FF17-47CB-ACFB-C34AAC9F55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5AA0C7-8FB0-4C94-B55F-A7FE680F2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5AA0C7-8FB0-4C94-B55F-A7FE680F2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  <p:sldLayoutId id="2147485109" r:id="rId12"/>
    <p:sldLayoutId id="2147485110" r:id="rId13"/>
    <p:sldLayoutId id="2147485111" r:id="rId14"/>
    <p:sldLayoutId id="2147485112" r:id="rId15"/>
    <p:sldLayoutId id="21474851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544470E-22E7-4D3A-8CBF-70FC2A5FB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  <p:sldLayoutId id="2147485126" r:id="rId12"/>
    <p:sldLayoutId id="2147485127" r:id="rId13"/>
    <p:sldLayoutId id="2147485128" r:id="rId14"/>
    <p:sldLayoutId id="2147485129" r:id="rId15"/>
    <p:sldLayoutId id="2147485130" r:id="rId16"/>
    <p:sldLayoutId id="21474851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3.png"/><Relationship Id="rId2" Type="http://schemas.openxmlformats.org/officeDocument/2006/relationships/audio" Target="file:///D:\diep\Part%202_Listen%20and%20Read.mp3" TargetMode="External"/><Relationship Id="rId1" Type="http://schemas.openxmlformats.org/officeDocument/2006/relationships/audio" Target="file:///C:\Documents%20and%20Settings\Administrator\My%20Documents\Downloads\Bai%20giang%20Tiet%201%20Unit%2012%20TA%208\12_1%20LR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C:\Documents%20and%20Settings\Administrator\My%20Documents\Downloads\Bai%20giang%20Tiet%201%20Unit%2012%20TA%208\12_1%20LR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8.png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diep\Part%202_Listen%20and%20Read.mp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6.xml"/><Relationship Id="rId7" Type="http://schemas.openxmlformats.org/officeDocument/2006/relationships/slide" Target="slide39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gif"/><Relationship Id="rId5" Type="http://schemas.openxmlformats.org/officeDocument/2006/relationships/image" Target="../media/image22.png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2133600" y="2362200"/>
            <a:ext cx="792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2"/>
              </a:avLst>
            </a:prstTxWarp>
          </a:bodyPr>
          <a:lstStyle/>
          <a:p>
            <a:pPr algn="ctr"/>
            <a:endParaRPr lang="en-US" sz="4000" kern="10">
              <a:ln w="38100">
                <a:solidFill>
                  <a:srgbClr val="008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Slide Number Placeholder 8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1" hangingPunct="1"/>
            <a:fld id="{1603D7AF-A0B3-48A5-AD61-143D5490433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050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LESSON!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524001" y="0"/>
            <a:ext cx="919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333FF"/>
                </a:solidFill>
              </a:rPr>
              <a:t>2. Tell your partner which country you would like to visit and why?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057400" y="533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.VnTime" panose="020B7200000000000000" pitchFamily="34" charset="0"/>
              </a:rPr>
              <a:t>Example: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014538" y="1114426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A: Which country do you want to visit?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981200" y="167640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B: I’d like to visit Australia.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981200" y="2362201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A: Why?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1981200" y="2971801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B: Because Australian people are friendly.</a:t>
            </a:r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>
            <a:off x="1524000" y="3733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1905000" y="3773488"/>
            <a:ext cx="87630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The USA / see the Statue of Liberty.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accent2"/>
                </a:solidFill>
                <a:latin typeface=".VnTime" panose="020B7200000000000000" pitchFamily="34" charset="0"/>
              </a:rPr>
              <a:t>A:Which country do you want to visit?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accent2"/>
                </a:solidFill>
                <a:latin typeface=".VnTime" panose="020B7200000000000000" pitchFamily="34" charset="0"/>
              </a:rPr>
              <a:t>B: I’d like to visit the USA.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accent2"/>
                </a:solidFill>
                <a:latin typeface=".VnTime" panose="020B7200000000000000" pitchFamily="34" charset="0"/>
              </a:rPr>
              <a:t>A: Why?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accent2"/>
                </a:solidFill>
                <a:latin typeface=".VnTime" panose="020B7200000000000000" pitchFamily="34" charset="0"/>
              </a:rPr>
              <a:t>B: Because I want to see the Statue of Liberty.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  <p:bldP spid="154628" grpId="0"/>
      <p:bldP spid="154629" grpId="0"/>
      <p:bldP spid="154630" grpId="0"/>
      <p:bldP spid="154631" grpId="0"/>
      <p:bldP spid="1546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34966" y="471015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3119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II.Listen and Read (Page 112-113)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0" y="6781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grpSp>
        <p:nvGrpSpPr>
          <p:cNvPr id="25651" name="Group 51"/>
          <p:cNvGrpSpPr>
            <a:grpSpLocks/>
          </p:cNvGrpSpPr>
          <p:nvPr/>
        </p:nvGrpSpPr>
        <p:grpSpPr bwMode="auto">
          <a:xfrm>
            <a:off x="1905000" y="3313113"/>
            <a:ext cx="2590800" cy="3552704"/>
            <a:chOff x="2928" y="2448"/>
            <a:chExt cx="1632" cy="1818"/>
          </a:xfrm>
        </p:grpSpPr>
        <p:pic>
          <p:nvPicPr>
            <p:cNvPr id="23565" name="Picture 9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48"/>
              <a:ext cx="1632" cy="14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6" name="Text Box 10"/>
            <p:cNvSpPr txBox="1">
              <a:spLocks noChangeArrowheads="1"/>
            </p:cNvSpPr>
            <p:nvPr/>
          </p:nvSpPr>
          <p:spPr bwMode="auto">
            <a:xfrm>
              <a:off x="3168" y="3888"/>
              <a:ext cx="1319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600" b="1">
                <a:solidFill>
                  <a:schemeClr val="tx2"/>
                </a:solidFill>
                <a:latin typeface=".VnTime" panose="020B7200000000000000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latin typeface=".VnTime" panose="020B7200000000000000" pitchFamily="34" charset="0"/>
                </a:rPr>
                <a:t>Mrs. Quyen</a:t>
              </a:r>
            </a:p>
          </p:txBody>
        </p:sp>
      </p:grp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7924800" y="533400"/>
            <a:ext cx="2514600" cy="3535834"/>
            <a:chOff x="3984" y="720"/>
            <a:chExt cx="1584" cy="1682"/>
          </a:xfrm>
        </p:grpSpPr>
        <p:pic>
          <p:nvPicPr>
            <p:cNvPr id="23563" name="Picture 8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20"/>
              <a:ext cx="1584" cy="1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4224" y="2065"/>
              <a:ext cx="131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400" b="1">
                <a:solidFill>
                  <a:schemeClr val="tx2"/>
                </a:solidFill>
                <a:latin typeface=".VnTime" panose="020B7200000000000000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latin typeface=".VnTime" panose="020B7200000000000000" pitchFamily="34" charset="0"/>
                </a:rPr>
                <a:t>  Mrs. Smith</a:t>
              </a:r>
            </a:p>
          </p:txBody>
        </p:sp>
      </p:grp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524000" y="0"/>
            <a:ext cx="6248400" cy="302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  Listen and answer the questions: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.VnTime" panose="020B7200000000000000" pitchFamily="34" charset="0"/>
              </a:rPr>
              <a:t>1. Where is Mrs. Quyen coming to</a:t>
            </a:r>
            <a:r>
              <a:rPr lang="en-US" altLang="en-US" sz="2400" b="1">
                <a:solidFill>
                  <a:srgbClr val="000066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  <a:latin typeface=".VnTime" panose="020B7200000000000000" pitchFamily="34" charset="0"/>
              </a:rPr>
              <a:t>……………………………………………….....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.VnTime" panose="020B7200000000000000" pitchFamily="34" charset="0"/>
              </a:rPr>
              <a:t>2. Does Mrs. Smith invite Mrs. Quyen to come over for dinner one night?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  <a:latin typeface=".VnTime" panose="020B7200000000000000" pitchFamily="34" charset="0"/>
              </a:rPr>
              <a:t>………………………………………………….</a:t>
            </a: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1814513" y="1055688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She is coming to San Francisco.</a:t>
            </a: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1806575" y="2525713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Yes, she does.</a:t>
            </a:r>
          </a:p>
        </p:txBody>
      </p:sp>
      <p:pic>
        <p:nvPicPr>
          <p:cNvPr id="25660" name="12_1 L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29600" y="27432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.VnTime" panose="020B7200000000000000" pitchFamily="34" charset="0"/>
              </a:rPr>
              <a:t>San Francisco</a:t>
            </a:r>
          </a:p>
        </p:txBody>
      </p:sp>
      <p:pic>
        <p:nvPicPr>
          <p:cNvPr id="3" name="Part 2_Listen and Rea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9456" fill="hold"/>
                                        <p:tgtEl>
                                          <p:spTgt spid="25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5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5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60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604" grpId="0" animBg="1"/>
      <p:bldP spid="25656" grpId="0"/>
      <p:bldP spid="2565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95400" y="439484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524000" y="3119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II.Listen and Read (Page 112-113)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3505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524000" y="6781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524000" y="746126"/>
            <a:ext cx="9144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/>
              <a:t>Mrs. Smith</a:t>
            </a:r>
            <a:r>
              <a:rPr lang="en-US" altLang="en-US" sz="2000" b="1">
                <a:solidFill>
                  <a:srgbClr val="000066"/>
                </a:solidFill>
              </a:rPr>
              <a:t>:   Hello.</a:t>
            </a:r>
          </a:p>
          <a:p>
            <a:pPr eaLnBrk="1" hangingPunct="1"/>
            <a:r>
              <a:rPr lang="en-US" altLang="en-US" sz="2000" b="1"/>
              <a:t>Mrs. Quyen</a:t>
            </a:r>
            <a:r>
              <a:rPr lang="en-US" altLang="en-US" sz="2000" b="1">
                <a:solidFill>
                  <a:srgbClr val="000066"/>
                </a:solidFill>
              </a:rPr>
              <a:t>: Sandra, It’s Quyen. I’m calling from Ha Noi.</a:t>
            </a:r>
          </a:p>
          <a:p>
            <a:pPr eaLnBrk="1" hangingPunct="1"/>
            <a:r>
              <a:rPr lang="en-US" altLang="en-US" sz="2000" b="1"/>
              <a:t>Mrs. Smith:</a:t>
            </a:r>
            <a:r>
              <a:rPr lang="en-US" altLang="en-US" sz="2000" b="1">
                <a:solidFill>
                  <a:srgbClr val="000066"/>
                </a:solidFill>
              </a:rPr>
              <a:t>    Hello, Quyen. This is a nice surprise.</a:t>
            </a:r>
          </a:p>
          <a:p>
            <a:pPr eaLnBrk="1" hangingPunct="1"/>
            <a:r>
              <a:rPr lang="en-US" altLang="en-US" sz="2000" b="1"/>
              <a:t>Mrs. Quyen:</a:t>
            </a:r>
            <a:r>
              <a:rPr lang="en-US" altLang="en-US" sz="2000" b="1">
                <a:solidFill>
                  <a:srgbClr val="000066"/>
                </a:solidFill>
              </a:rPr>
              <a:t> Thanh and I are coming to San Francisco on Monday.</a:t>
            </a:r>
          </a:p>
          <a:p>
            <a:pPr eaLnBrk="1" hangingPunct="1"/>
            <a:r>
              <a:rPr lang="en-US" altLang="en-US" sz="2000" b="1"/>
              <a:t>Mrs. Smith:</a:t>
            </a:r>
            <a:r>
              <a:rPr lang="en-US" altLang="en-US" sz="2000" b="1">
                <a:solidFill>
                  <a:srgbClr val="000066"/>
                </a:solidFill>
              </a:rPr>
              <a:t>  That’s wonderful</a:t>
            </a:r>
            <a:r>
              <a:rPr lang="en-US" altLang="en-US" sz="2000">
                <a:solidFill>
                  <a:srgbClr val="000066"/>
                </a:solidFill>
              </a:rPr>
              <a:t>! </a:t>
            </a:r>
            <a:r>
              <a:rPr lang="en-US" altLang="en-US" sz="2000" b="1">
                <a:solidFill>
                  <a:srgbClr val="000066"/>
                </a:solidFill>
              </a:rPr>
              <a:t>Would you like to come and stay with us while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</a:rPr>
              <a:t>                       you’re in town?</a:t>
            </a:r>
          </a:p>
          <a:p>
            <a:pPr eaLnBrk="1" hangingPunct="1"/>
            <a:r>
              <a:rPr lang="en-US" altLang="en-US" sz="2000" b="1"/>
              <a:t>Mrs. Quyen:</a:t>
            </a:r>
            <a:r>
              <a:rPr lang="en-US" altLang="en-US" sz="2000" b="1">
                <a:solidFill>
                  <a:srgbClr val="000066"/>
                </a:solidFill>
              </a:rPr>
              <a:t> That’s very kind of you, but we’re coming on a tour. 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</a:rPr>
              <a:t>                       Our accommodation is included in the ticket price.</a:t>
            </a:r>
          </a:p>
          <a:p>
            <a:pPr eaLnBrk="1" hangingPunct="1"/>
            <a:r>
              <a:rPr lang="en-US" altLang="en-US" sz="2000" b="1"/>
              <a:t>Mrs. Smith:</a:t>
            </a:r>
            <a:r>
              <a:rPr lang="en-US" altLang="en-US" sz="2000" b="1">
                <a:solidFill>
                  <a:srgbClr val="000066"/>
                </a:solidFill>
              </a:rPr>
              <a:t>  Then you must come over for dinner one night.</a:t>
            </a:r>
          </a:p>
          <a:p>
            <a:pPr eaLnBrk="1" hangingPunct="1"/>
            <a:r>
              <a:rPr lang="en-US" altLang="en-US" sz="2000" b="1"/>
              <a:t>Mrs. Quyen</a:t>
            </a:r>
            <a:r>
              <a:rPr lang="en-US" altLang="en-US" sz="2000" b="1">
                <a:solidFill>
                  <a:srgbClr val="000066"/>
                </a:solidFill>
              </a:rPr>
              <a:t>: Yes, We’d love to but we’ll only be in town for three nights. 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</a:rPr>
              <a:t>                       We leave on the 28 th.</a:t>
            </a:r>
          </a:p>
          <a:p>
            <a:pPr eaLnBrk="1" hangingPunct="1"/>
            <a:r>
              <a:rPr lang="en-US" altLang="en-US" sz="2000" b="1"/>
              <a:t>Mrs. Smith:</a:t>
            </a:r>
            <a:r>
              <a:rPr lang="en-US" altLang="en-US" sz="2000" b="1">
                <a:solidFill>
                  <a:srgbClr val="000066"/>
                </a:solidFill>
              </a:rPr>
              <a:t>  Are you free on Tuesday evening?</a:t>
            </a:r>
          </a:p>
          <a:p>
            <a:pPr eaLnBrk="1" hangingPunct="1"/>
            <a:r>
              <a:rPr lang="en-US" altLang="en-US" sz="2000" b="1"/>
              <a:t>Mrs. Quyen:</a:t>
            </a:r>
            <a:r>
              <a:rPr lang="en-US" altLang="en-US" sz="2000" b="1">
                <a:solidFill>
                  <a:srgbClr val="000066"/>
                </a:solidFill>
              </a:rPr>
              <a:t> No, I’m going out that night, but I’m not busy the following evening.</a:t>
            </a:r>
          </a:p>
          <a:p>
            <a:pPr eaLnBrk="1" hangingPunct="1"/>
            <a:r>
              <a:rPr lang="en-US" altLang="en-US" sz="2000" b="1"/>
              <a:t>Mrs. Smith:</a:t>
            </a:r>
            <a:r>
              <a:rPr lang="en-US" altLang="en-US" sz="2000" b="1">
                <a:solidFill>
                  <a:srgbClr val="000066"/>
                </a:solidFill>
              </a:rPr>
              <a:t>  What about Thanh? Will he come with you?</a:t>
            </a:r>
          </a:p>
          <a:p>
            <a:pPr eaLnBrk="1" hangingPunct="1"/>
            <a:r>
              <a:rPr lang="en-US" altLang="en-US" sz="2000" b="1"/>
              <a:t>Mrs. Quyen:</a:t>
            </a:r>
            <a:r>
              <a:rPr lang="en-US" altLang="en-US" sz="2000" b="1">
                <a:solidFill>
                  <a:srgbClr val="000066"/>
                </a:solidFill>
              </a:rPr>
              <a:t> No, Unfortunately, he has a business meeting in the evening.</a:t>
            </a:r>
          </a:p>
          <a:p>
            <a:pPr eaLnBrk="1" hangingPunct="1"/>
            <a:r>
              <a:rPr lang="en-US" altLang="en-US" sz="2000" b="1"/>
              <a:t>Mrs. Smith:</a:t>
            </a:r>
            <a:r>
              <a:rPr lang="en-US" altLang="en-US" sz="2000" b="1">
                <a:solidFill>
                  <a:srgbClr val="000066"/>
                </a:solidFill>
              </a:rPr>
              <a:t>  Oh dear. He’s always working. Well, I’ll pick you up at your hotel. 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</a:rPr>
              <a:t>                      Shall we say seven o’clock?</a:t>
            </a:r>
          </a:p>
          <a:p>
            <a:pPr eaLnBrk="1" hangingPunct="1"/>
            <a:r>
              <a:rPr lang="en-US" altLang="en-US" sz="2000" b="1"/>
              <a:t>Mrs. Quyen:</a:t>
            </a:r>
            <a:r>
              <a:rPr lang="en-US" altLang="en-US" sz="2000" b="1">
                <a:solidFill>
                  <a:srgbClr val="000066"/>
                </a:solidFill>
              </a:rPr>
              <a:t> That sounds fine. Thanks, Sandra. See you then.</a:t>
            </a:r>
          </a:p>
          <a:p>
            <a:pPr eaLnBrk="1" hangingPunct="1"/>
            <a:r>
              <a:rPr lang="en-US" altLang="en-US" sz="2000" b="1"/>
              <a:t>Mrs. Smith:</a:t>
            </a:r>
            <a:r>
              <a:rPr lang="en-US" altLang="en-US" sz="2000" b="1">
                <a:solidFill>
                  <a:srgbClr val="000066"/>
                </a:solidFill>
              </a:rPr>
              <a:t>  Bye.</a:t>
            </a:r>
          </a:p>
        </p:txBody>
      </p:sp>
      <p:pic>
        <p:nvPicPr>
          <p:cNvPr id="144406" name="12_1 L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524000" y="76201"/>
            <a:ext cx="1143000" cy="669925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76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new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406"/>
                </p:tgtEl>
              </p:cMediaNode>
            </p:audio>
          </p:childTnLst>
        </p:cTn>
      </p:par>
    </p:tnLst>
    <p:bldLst>
      <p:bldP spid="144388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24000" y="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solidFill>
                  <a:schemeClr val="tx2"/>
                </a:solidFill>
              </a:rPr>
              <a:t>* New words: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5334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surprise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628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0" y="533400"/>
            <a:ext cx="76200" cy="762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53340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514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(n)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371600" y="9906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  come over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086600" y="2971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Phuong and her Mom </a:t>
            </a:r>
            <a:r>
              <a:rPr lang="en-US" altLang="en-US" sz="2000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over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her Grandmother's house every month.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181600" y="104775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:đến thăm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81400" y="9906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(v)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19050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24000" y="15240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business meeting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181600" y="15240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:buổi họp làm ăn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81400" y="1504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(n)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0" y="1600200"/>
            <a:ext cx="76200" cy="762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3429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524000" y="203835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pick sb up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257800" y="20574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đón ai</a:t>
            </a: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81400" y="2038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(v)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H="1" flipV="1">
            <a:off x="7391400" y="2895600"/>
            <a:ext cx="1143000" cy="2247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8229600" y="2971800"/>
            <a:ext cx="304800" cy="220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610600" y="2971800"/>
            <a:ext cx="152400" cy="2133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8610600" y="2971800"/>
            <a:ext cx="1066800" cy="220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8610600" y="2971800"/>
            <a:ext cx="1752600" cy="2133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19"/>
          <p:cNvSpPr txBox="1">
            <a:spLocks noChangeArrowheads="1"/>
          </p:cNvSpPr>
          <p:nvPr/>
        </p:nvSpPr>
        <p:spPr bwMode="auto">
          <a:xfrm>
            <a:off x="7143750" y="2895601"/>
            <a:ext cx="350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Every morning, Mr Trung takes his sons to school and in the afternoon,he </a:t>
            </a:r>
            <a:r>
              <a:rPr lang="en-US" altLang="en-US" sz="2000" i="1">
                <a:solidFill>
                  <a:srgbClr val="0000FF"/>
                </a:solidFill>
              </a:rPr>
              <a:t>picks them up.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162800" y="5181601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band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 5 members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1524000" y="251460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5181600" y="251460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:bao gồm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1828800" y="2514600"/>
            <a:ext cx="76200" cy="762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581400" y="25146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8" grpId="0"/>
      <p:bldP spid="9" grpId="0"/>
      <p:bldP spid="11" grpId="0"/>
      <p:bldP spid="13" grpId="0"/>
      <p:bldP spid="13" grpId="1"/>
      <p:bldP spid="14" grpId="0"/>
      <p:bldP spid="15" grpId="0"/>
      <p:bldP spid="18" grpId="0"/>
      <p:bldP spid="20" grpId="0"/>
      <p:bldP spid="21" grpId="0" animBg="1"/>
      <p:bldP spid="27" grpId="0"/>
      <p:bldP spid="28" grpId="0"/>
      <p:bldP spid="29" grpId="0"/>
      <p:bldP spid="96" grpId="0"/>
      <p:bldP spid="96" grpId="1"/>
      <p:bldP spid="100" grpId="0"/>
      <p:bldP spid="100" grpId="1"/>
      <p:bldP spid="101" grpId="0"/>
      <p:bldP spid="102" grpId="0"/>
      <p:bldP spid="103" grpId="0" animBg="1"/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400300" y="95250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28675" name="Text Box 18"/>
          <p:cNvSpPr txBox="1">
            <a:spLocks noChangeArrowheads="1"/>
          </p:cNvSpPr>
          <p:nvPr/>
        </p:nvSpPr>
        <p:spPr bwMode="auto">
          <a:xfrm>
            <a:off x="2057400" y="7620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you say the right word for each picture.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2226"/>
            <a:ext cx="1676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1333500"/>
            <a:ext cx="16462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74764"/>
            <a:ext cx="17526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95400" y="471015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1524000" y="3119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II.Listen and Read (Page 112-113)</a:t>
            </a:r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1524000" y="3505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words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3881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6273800" y="0"/>
            <a:ext cx="4394200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Sandra, It’s Quyen. I’m calling from Ha Noi.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Quyen.This is a nice surprise.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and I are coming to San Francisco on Monday.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That’s wonderful</a:t>
            </a:r>
            <a:r>
              <a:rPr lang="en-US" altLang="en-US" sz="16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come and stay with us while you’re in 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very kind of you, but we’re coming on a tour.  Our accommodation is included in the ticket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Then you must come over for dinner one night.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Yes, we’d love to but we’ll only be in town for three nights.We leave on the 28 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Are you free on Tuesday evening?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I’m going out that night, but I’m not busy the following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 about Thanh? Will he come with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Unfortunately, he has a business meeting in the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Oh dear. He’s always working. Well, I’ll pick you up at your hotel. Shall we say seven o’clock?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sounds fine. Thanks, Sandra. See you then, bye.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Bye.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76200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u="sng"/>
              <a:t>a.Review old structures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524000" y="6096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*</a:t>
            </a:r>
            <a:r>
              <a:rPr lang="en-US" altLang="en-US" sz="2000" b="1" i="1" u="sng"/>
              <a:t>Making an invitation :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0" y="12954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like….?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48400" y="76200"/>
            <a:ext cx="0" cy="678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19400" y="1981200"/>
            <a:ext cx="11049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6400" y="2209800"/>
            <a:ext cx="1524000" cy="457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</a:rPr>
              <a:t>Accepting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220200" y="17526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2038350"/>
            <a:ext cx="381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0" y="4495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" panose="020B7200000000000000" pitchFamily="34" charset="0"/>
              </a:rPr>
              <a:t>Ex: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95500" y="4383088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come and stay with us while you’re in town?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57400" y="26670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0" y="2819400"/>
            <a:ext cx="91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I/We’d love to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38400" y="2676526"/>
            <a:ext cx="381000" cy="219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14601" y="2819400"/>
            <a:ext cx="84931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great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24300" y="1981200"/>
            <a:ext cx="9906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2133600"/>
            <a:ext cx="143668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Declining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H="1">
            <a:off x="4276726" y="2667000"/>
            <a:ext cx="708025" cy="133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48050" y="2817814"/>
            <a:ext cx="1238250" cy="687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I/We’d love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to,but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72051" y="2646363"/>
            <a:ext cx="879475" cy="133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84750" y="2817814"/>
            <a:ext cx="1225550" cy="687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very kind of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you,but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620000" y="2209800"/>
            <a:ext cx="2743200" cy="33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477000" y="2427288"/>
            <a:ext cx="1295400" cy="11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0" y="34290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24600" y="3698876"/>
            <a:ext cx="1981200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514601" y="4916488"/>
            <a:ext cx="1052513" cy="265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47800" y="5181601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very kind of you,but we’ll be on ly in town for one night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567114" y="5011738"/>
            <a:ext cx="1252537" cy="246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176714" y="5181600"/>
            <a:ext cx="2046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Yes,we’d love to,but we’ll only be in town for three nights.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4" grpId="0"/>
      <p:bldP spid="5" grpId="0"/>
      <p:bldP spid="2" grpId="0" animBg="1"/>
      <p:bldP spid="11" grpId="0" animBg="1"/>
      <p:bldP spid="18" grpId="0"/>
      <p:bldP spid="21" grpId="0"/>
      <p:bldP spid="9" grpId="0" animBg="1"/>
      <p:bldP spid="20" grpId="0" animBg="1"/>
      <p:bldP spid="25" grpId="0" animBg="1"/>
      <p:bldP spid="31" grpId="0" animBg="1"/>
      <p:bldP spid="37" grpId="0" animBg="1"/>
      <p:bldP spid="53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19200" y="471015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  <p:sp>
        <p:nvSpPr>
          <p:cNvPr id="32776" name="TextBox 10"/>
          <p:cNvSpPr txBox="1">
            <a:spLocks noChangeArrowheads="1"/>
          </p:cNvSpPr>
          <p:nvPr/>
        </p:nvSpPr>
        <p:spPr bwMode="auto">
          <a:xfrm>
            <a:off x="1524000" y="3119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II.Listen and Read (Page 112-113)</a:t>
            </a:r>
          </a:p>
        </p:txBody>
      </p: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1524000" y="3505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words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3881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066800" y="1295400"/>
            <a:ext cx="6019800" cy="1371600"/>
          </a:xfrm>
          <a:prstGeom prst="wedgeRoundRectCallout">
            <a:avLst>
              <a:gd name="adj1" fmla="val 74019"/>
              <a:gd name="adj2" fmla="val 5661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1.How many countries are there in the world?</a:t>
            </a:r>
          </a:p>
        </p:txBody>
      </p:sp>
      <p:pic>
        <p:nvPicPr>
          <p:cNvPr id="4" name="Picture 2" descr="C:\Users\Admin\Documents\Anh 8 bai 8 tiet 3\man-with-question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371601"/>
            <a:ext cx="2036763" cy="241617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6273800" y="0"/>
            <a:ext cx="4394200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Sandra, It’s Quyen. I’m calling from Ha Noi.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Quyen.This is a nice surprise.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and I are coming to San Francisco on Monday.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That’s wonderful</a:t>
            </a:r>
            <a:r>
              <a:rPr lang="en-US" altLang="en-US" sz="16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come and stay with us while you’re in 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very kind of you, but we’re coming on a tour.  Our accommodation is included in the ticket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Then you must come over for dinner one night.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Yes, we’d love to but we’ll only be in town for three nights.We leave on the 28 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Are you free on Tuesday evening?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I’m going out that night, but I’m not busy the following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 about Thanh? Will he come with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Unfortunately, he has a business meeting in the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Oh dear. He’s always working. Well, I’ll pick you up at your hotel. Shall we say seven o’clock?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Quyen: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sounds fine. Thanks, Sandra. See you then, bye.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Mrs. Smith:</a:t>
            </a:r>
            <a:r>
              <a:rPr lang="en-US" altLang="en-US"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Bye.</a:t>
            </a:r>
          </a:p>
        </p:txBody>
      </p:sp>
      <p:sp>
        <p:nvSpPr>
          <p:cNvPr id="33795" name="Text Box 18"/>
          <p:cNvSpPr txBox="1">
            <a:spLocks noChangeArrowheads="1"/>
          </p:cNvSpPr>
          <p:nvPr/>
        </p:nvSpPr>
        <p:spPr bwMode="auto">
          <a:xfrm>
            <a:off x="1447800" y="-762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structures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92850" y="0"/>
            <a:ext cx="50800" cy="6762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0" y="56388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3810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Ex1: He’s always working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81150" y="762000"/>
            <a:ext cx="469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Ex2: My brothers are always smoking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600200" y="11430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286000" y="990601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altLang="en-US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2600" y="1371600"/>
            <a:ext cx="396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S+be+always+Ving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286000" y="1838326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r>
              <a:rPr lang="en-US" altLang="en-US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00200" y="2209801"/>
            <a:ext cx="464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progressive tense with always to make a complaint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 Express someone who always does something that makes the other(s) annoyed.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00200" y="34290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*Make sentence with each picture:</a:t>
            </a:r>
          </a:p>
        </p:txBody>
      </p:sp>
      <p:pic>
        <p:nvPicPr>
          <p:cNvPr id="28" name="Picture 6" descr="ANd9GcQO6Wyo44WLu02XWroCgkl6x36OKDBnSh86IaNwVoOwBoM027o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000"/>
            <a:ext cx="4711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6027738"/>
            <a:ext cx="480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always playing computer games.</a:t>
            </a:r>
          </a:p>
        </p:txBody>
      </p:sp>
      <p:pic>
        <p:nvPicPr>
          <p:cNvPr id="30" name="Picture 7" descr="ANd9GcSz5_FYPFpx-2GrxXXRCNB9HfLNR84f9uMzwO_FGet-Erncyfs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743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62100" y="6167438"/>
            <a:ext cx="474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always raining</a:t>
            </a:r>
          </a:p>
        </p:txBody>
      </p:sp>
      <p:pic>
        <p:nvPicPr>
          <p:cNvPr id="32" name="Picture 7" descr="ANd9GcRai-ksHAYQS20aB2lKEw4aXLkp1N88K0myZtkbuH5KC_lzq_S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7053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14600" y="6172201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always 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2" grpId="0" animBg="1"/>
      <p:bldP spid="23" grpId="0"/>
      <p:bldP spid="24" grpId="0" animBg="1"/>
      <p:bldP spid="25" grpId="0"/>
      <p:bldP spid="26" grpId="0"/>
      <p:bldP spid="27" grpId="0"/>
      <p:bldP spid="29" grpId="0"/>
      <p:bldP spid="29" grpId="1"/>
      <p:bldP spid="31" grpId="0"/>
      <p:bldP spid="31" grpId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1524000" y="898526"/>
            <a:ext cx="9144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Hello.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Sandra, It’s Quyen. I’m calling from Ha Noi.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Hello, Quyen. This is a nice surprise.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Thanh and I are coming to San Francisco on Monday.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That’s wonderful</a:t>
            </a:r>
            <a:r>
              <a:rPr lang="en-US" altLang="en-US" sz="2000">
                <a:solidFill>
                  <a:srgbClr val="000066"/>
                </a:solidFill>
                <a:latin typeface=".VnTime" panose="020B7200000000000000" pitchFamily="34" charset="0"/>
              </a:rPr>
              <a:t>! 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Would you like to come and stay with us while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you’re in 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That’s very kind of you, but we’re coming on a tour.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Our accommodation is included in the ticket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Then you must come over for dinner one night.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Yes, We’d love to but we’ll only be in town for three nights.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We leave on the 28 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Are you free on Tuesday evening?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I’m going out that night, but I’m not busy the following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What about Thanh? Will he come with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Unfortunately, he has a business meeting in the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Oh dear. He’s always working. Well, I’ll pick you up at your hotel.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Shall we say seven o’clock?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 sounds fine. Thanks, Sandra. See you then, bye.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Bye.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48768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art 2_Listen and Re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1524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dialogue again: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71600" y="390853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1524000" y="3119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II.Listen and Read (Page 112-113)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1524000" y="3505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words</a:t>
            </a:r>
          </a:p>
        </p:txBody>
      </p:sp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1524000" y="3881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structures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0" y="4262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*Practice the dialogue with a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1524000" y="914401"/>
            <a:ext cx="9144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Hello.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Sandra, It’s Quyen. I’m calling from Ha Noi.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Hello, Quyen. This is a nice surprise.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Thanh and I are coming to San Francisco on Monday.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That’s wonderful</a:t>
            </a:r>
            <a:r>
              <a:rPr lang="en-US" altLang="en-US" sz="2000">
                <a:solidFill>
                  <a:srgbClr val="000066"/>
                </a:solidFill>
                <a:latin typeface=".VnTime" panose="020B7200000000000000" pitchFamily="34" charset="0"/>
              </a:rPr>
              <a:t>! 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Would you like to come and stay with us while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you’re in 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That’s very kind of you, but we’re coming on a tour.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Our accommodation is included in the ticket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Then you must come over for dinner one night.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Yes, We’d love to but we’ll only be in town for three nights.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We leave on the 28 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Are you free on Tuesday evening?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I’m going out that night, but I’m not busy the following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What about Thanh? Will he come with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Unfortunately, he has a business meeting in the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Oh dear. He’s always working. Well, I’ll pick you up at your hotel.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Shall we say seven o’clock?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 sounds fine. Thanks, Sandra. See you then, bye.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Bye.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48768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514600" y="152400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dialogue with a parner.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62100" y="60324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7300" y="341312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1524000" y="3119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II.Listen and Read (Page 112-113)</a:t>
            </a: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1524000" y="3505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words</a:t>
            </a:r>
          </a:p>
        </p:txBody>
      </p:sp>
      <p:sp>
        <p:nvSpPr>
          <p:cNvPr id="38922" name="TextBox 12"/>
          <p:cNvSpPr txBox="1">
            <a:spLocks noChangeArrowheads="1"/>
          </p:cNvSpPr>
          <p:nvPr/>
        </p:nvSpPr>
        <p:spPr bwMode="auto">
          <a:xfrm>
            <a:off x="1524000" y="3881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structures</a:t>
            </a:r>
          </a:p>
        </p:txBody>
      </p:sp>
      <p:sp>
        <p:nvSpPr>
          <p:cNvPr id="38923" name="TextBox 15"/>
          <p:cNvSpPr txBox="1">
            <a:spLocks noChangeArrowheads="1"/>
          </p:cNvSpPr>
          <p:nvPr/>
        </p:nvSpPr>
        <p:spPr bwMode="auto">
          <a:xfrm>
            <a:off x="1524000" y="4262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*Practice the dialogue with a partner.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4648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1.Complete Mr Quyen’s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28775" y="22860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1. Complete Mrs.Quyen’s schedule.</a:t>
            </a:r>
          </a:p>
        </p:txBody>
      </p:sp>
      <p:graphicFrame>
        <p:nvGraphicFramePr>
          <p:cNvPr id="28721" name="Group 49"/>
          <p:cNvGraphicFramePr>
            <a:graphicFrameLocks noGrp="1"/>
          </p:cNvGraphicFramePr>
          <p:nvPr>
            <p:ph/>
          </p:nvPr>
        </p:nvGraphicFramePr>
        <p:xfrm>
          <a:off x="1616075" y="1066801"/>
          <a:ext cx="8966200" cy="2716213"/>
        </p:xfrm>
        <a:graphic>
          <a:graphicData uri="http://schemas.openxmlformats.org/drawingml/2006/table">
            <a:tbl>
              <a:tblPr/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8718" name="Group 46"/>
          <p:cNvGrpSpPr>
            <a:grpSpLocks/>
          </p:cNvGrpSpPr>
          <p:nvPr/>
        </p:nvGrpSpPr>
        <p:grpSpPr bwMode="auto">
          <a:xfrm>
            <a:off x="1524000" y="1219201"/>
            <a:ext cx="9074150" cy="1655763"/>
            <a:chOff x="54" y="2014"/>
            <a:chExt cx="5716" cy="1043"/>
          </a:xfrm>
        </p:grpSpPr>
        <p:sp>
          <p:nvSpPr>
            <p:cNvPr id="39960" name="Text Box 30"/>
            <p:cNvSpPr txBox="1">
              <a:spLocks noChangeArrowheads="1"/>
            </p:cNvSpPr>
            <p:nvPr/>
          </p:nvSpPr>
          <p:spPr bwMode="auto">
            <a:xfrm>
              <a:off x="267" y="202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Date</a:t>
              </a:r>
            </a:p>
          </p:txBody>
        </p:sp>
        <p:sp>
          <p:nvSpPr>
            <p:cNvPr id="39961" name="Text Box 31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75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  Monday 25</a:t>
              </a:r>
            </a:p>
          </p:txBody>
        </p:sp>
        <p:sp>
          <p:nvSpPr>
            <p:cNvPr id="39962" name="Text Box 3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34" y="2023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Tuesday 26</a:t>
              </a:r>
            </a:p>
          </p:txBody>
        </p:sp>
        <p:sp>
          <p:nvSpPr>
            <p:cNvPr id="39963" name="Text Box 33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2023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Wednesday27</a:t>
              </a:r>
            </a:p>
          </p:txBody>
        </p:sp>
        <p:sp>
          <p:nvSpPr>
            <p:cNvPr id="39964" name="Text Box 3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18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Thursday 28</a:t>
              </a:r>
            </a:p>
          </p:txBody>
        </p:sp>
        <p:sp>
          <p:nvSpPr>
            <p:cNvPr id="39965" name="Text Box 35"/>
            <p:cNvSpPr txBox="1">
              <a:spLocks noChangeArrowheads="1"/>
            </p:cNvSpPr>
            <p:nvPr/>
          </p:nvSpPr>
          <p:spPr bwMode="auto">
            <a:xfrm>
              <a:off x="54" y="2769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Schedule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66294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Hello.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Sandra, It’s Quyen. I’m calling from Ha Noi.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Hello, Quyen. This is a nice surprise.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Thanh and I are coming to </a:t>
            </a:r>
            <a:r>
              <a:rPr lang="en-US" altLang="en-US" sz="2000" b="1">
                <a:solidFill>
                  <a:srgbClr val="FF6600"/>
                </a:solidFill>
                <a:latin typeface=".VnTime" panose="020B7200000000000000" pitchFamily="34" charset="0"/>
              </a:rPr>
              <a:t>San Francisco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on </a:t>
            </a:r>
            <a:r>
              <a:rPr lang="en-US" altLang="en-US" sz="2000" b="1">
                <a:solidFill>
                  <a:srgbClr val="FF6600"/>
                </a:solidFill>
                <a:latin typeface=".VnTime" panose="020B7200000000000000" pitchFamily="34" charset="0"/>
              </a:rPr>
              <a:t>Monday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That’s wonderful</a:t>
            </a:r>
            <a:r>
              <a:rPr lang="en-US" altLang="en-US" sz="2000">
                <a:solidFill>
                  <a:srgbClr val="000066"/>
                </a:solidFill>
                <a:latin typeface=".VnTime" panose="020B7200000000000000" pitchFamily="34" charset="0"/>
              </a:rPr>
              <a:t>! 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Would you like to come and stay with us while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you’re in 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That’s very kind of you, but we’re coming on a tour.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Our accommodation is included in the ticket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Then you must come over for dinner one night.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Yes, We’d love to but we’ll only be in town for three nights.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We leave on the 28 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Are you free on Tuesday evening?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I’m going out that night, but I’m not busy the following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What about Thanh? Will he come with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Unfortunately, he has a business meeting in the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Oh dear. He’s always working. Well, I’ll pick you up at your hotel.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Shall we say seven o’clock?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 sounds fine. Thanks, Sandra. See you then, bye.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Bye.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28775" y="22860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1. Complete Mrs.Quyen’s schedule.</a:t>
            </a:r>
          </a:p>
        </p:txBody>
      </p:sp>
      <p:graphicFrame>
        <p:nvGraphicFramePr>
          <p:cNvPr id="146435" name="Group 3"/>
          <p:cNvGraphicFramePr>
            <a:graphicFrameLocks noGrp="1"/>
          </p:cNvGraphicFramePr>
          <p:nvPr>
            <p:ph/>
          </p:nvPr>
        </p:nvGraphicFramePr>
        <p:xfrm>
          <a:off x="1616075" y="1066801"/>
          <a:ext cx="8966200" cy="2716213"/>
        </p:xfrm>
        <a:graphic>
          <a:graphicData uri="http://schemas.openxmlformats.org/drawingml/2006/table">
            <a:tbl>
              <a:tblPr/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6455" name="Group 23"/>
          <p:cNvGrpSpPr>
            <a:grpSpLocks/>
          </p:cNvGrpSpPr>
          <p:nvPr/>
        </p:nvGrpSpPr>
        <p:grpSpPr bwMode="auto">
          <a:xfrm>
            <a:off x="1524000" y="1219201"/>
            <a:ext cx="9074150" cy="1655763"/>
            <a:chOff x="54" y="2014"/>
            <a:chExt cx="5716" cy="1043"/>
          </a:xfrm>
        </p:grpSpPr>
        <p:sp>
          <p:nvSpPr>
            <p:cNvPr id="42009" name="Text Box 24"/>
            <p:cNvSpPr txBox="1">
              <a:spLocks noChangeArrowheads="1"/>
            </p:cNvSpPr>
            <p:nvPr/>
          </p:nvSpPr>
          <p:spPr bwMode="auto">
            <a:xfrm>
              <a:off x="267" y="202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Date</a:t>
              </a:r>
            </a:p>
          </p:txBody>
        </p:sp>
        <p:sp>
          <p:nvSpPr>
            <p:cNvPr id="42010" name="Text Box 2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75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  Monday 25</a:t>
              </a:r>
            </a:p>
          </p:txBody>
        </p:sp>
        <p:sp>
          <p:nvSpPr>
            <p:cNvPr id="42011" name="Text Box 2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34" y="2023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Tuesday 26</a:t>
              </a:r>
            </a:p>
          </p:txBody>
        </p:sp>
        <p:sp>
          <p:nvSpPr>
            <p:cNvPr id="42012" name="Text Box 2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2023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Wednesday27</a:t>
              </a:r>
            </a:p>
          </p:txBody>
        </p:sp>
        <p:sp>
          <p:nvSpPr>
            <p:cNvPr id="42013" name="Text Box 28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18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Thursday 28</a:t>
              </a:r>
            </a:p>
          </p:txBody>
        </p:sp>
        <p:sp>
          <p:nvSpPr>
            <p:cNvPr id="42014" name="Text Box 29"/>
            <p:cNvSpPr txBox="1">
              <a:spLocks noChangeArrowheads="1"/>
            </p:cNvSpPr>
            <p:nvPr/>
          </p:nvSpPr>
          <p:spPr bwMode="auto">
            <a:xfrm>
              <a:off x="54" y="2769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Schedule</a:t>
              </a:r>
            </a:p>
          </p:txBody>
        </p:sp>
      </p:grpSp>
      <p:sp>
        <p:nvSpPr>
          <p:cNvPr id="146462" name="Text Box 30"/>
          <p:cNvSpPr txBox="1">
            <a:spLocks noChangeArrowheads="1"/>
          </p:cNvSpPr>
          <p:nvPr/>
        </p:nvSpPr>
        <p:spPr bwMode="auto">
          <a:xfrm>
            <a:off x="3276600" y="21336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Coming to San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 Francisco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524000" y="66294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Hello.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Sandra, It’s Quyen. I’m calling from Ha Noi.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Hello, Quyen. This is a nice surprise.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Thanh and I are coming to San Francisco on Monday.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That’s wonderful</a:t>
            </a:r>
            <a:r>
              <a:rPr lang="en-US" altLang="en-US" sz="2000">
                <a:solidFill>
                  <a:srgbClr val="000066"/>
                </a:solidFill>
                <a:latin typeface=".VnTime" panose="020B7200000000000000" pitchFamily="34" charset="0"/>
              </a:rPr>
              <a:t>! 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Would you like to come and stay with us while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you’re in 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That’s very kind of you, but we’re coming on a tour.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Our accommodation is included in the ticket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Then you must come over for dinner one night.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Yes, We’d love to but we’ll only be in town for three nights.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We leave on the 28 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Are you free on Tuesday evening?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I’m going out that night, but I’m not busy the following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What about Thanh? Will he come with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Unfortunately, he has a business meeting in the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Oh dear. He’s always working. Well, I’ll pick you up at your hotel.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Shall we say seven o’clock?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 sounds fine. Thanks, Sandra. See you then, bye.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Bye.</a:t>
            </a:r>
          </a:p>
        </p:txBody>
      </p:sp>
      <p:sp>
        <p:nvSpPr>
          <p:cNvPr id="148484" name="Line 4"/>
          <p:cNvSpPr>
            <a:spLocks noChangeShapeType="1"/>
          </p:cNvSpPr>
          <p:nvPr/>
        </p:nvSpPr>
        <p:spPr bwMode="auto">
          <a:xfrm>
            <a:off x="4800600" y="3673475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521075" y="399415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628775" y="22860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1. Complete Mrs.Quyen’s schedule.</a:t>
            </a:r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ph/>
          </p:nvPr>
        </p:nvGraphicFramePr>
        <p:xfrm>
          <a:off x="1616075" y="1066801"/>
          <a:ext cx="8966200" cy="2716213"/>
        </p:xfrm>
        <a:graphic>
          <a:graphicData uri="http://schemas.openxmlformats.org/drawingml/2006/table">
            <a:tbl>
              <a:tblPr/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0551" name="Group 23"/>
          <p:cNvGrpSpPr>
            <a:grpSpLocks/>
          </p:cNvGrpSpPr>
          <p:nvPr/>
        </p:nvGrpSpPr>
        <p:grpSpPr bwMode="auto">
          <a:xfrm>
            <a:off x="1524000" y="1219201"/>
            <a:ext cx="9074150" cy="1655763"/>
            <a:chOff x="54" y="2014"/>
            <a:chExt cx="5716" cy="1043"/>
          </a:xfrm>
        </p:grpSpPr>
        <p:sp>
          <p:nvSpPr>
            <p:cNvPr id="44058" name="Text Box 24"/>
            <p:cNvSpPr txBox="1">
              <a:spLocks noChangeArrowheads="1"/>
            </p:cNvSpPr>
            <p:nvPr/>
          </p:nvSpPr>
          <p:spPr bwMode="auto">
            <a:xfrm>
              <a:off x="267" y="202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Date</a:t>
              </a:r>
            </a:p>
          </p:txBody>
        </p:sp>
        <p:sp>
          <p:nvSpPr>
            <p:cNvPr id="44059" name="Text Box 2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75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  Monday 25</a:t>
              </a:r>
            </a:p>
          </p:txBody>
        </p:sp>
        <p:sp>
          <p:nvSpPr>
            <p:cNvPr id="44060" name="Text Box 2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34" y="2023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Tuesday 26</a:t>
              </a:r>
            </a:p>
          </p:txBody>
        </p:sp>
        <p:sp>
          <p:nvSpPr>
            <p:cNvPr id="44061" name="Text Box 2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2023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Wednesday27</a:t>
              </a:r>
            </a:p>
          </p:txBody>
        </p:sp>
        <p:sp>
          <p:nvSpPr>
            <p:cNvPr id="44062" name="Text Box 28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18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Thursday 28</a:t>
              </a:r>
            </a:p>
          </p:txBody>
        </p:sp>
        <p:sp>
          <p:nvSpPr>
            <p:cNvPr id="44063" name="Text Box 29"/>
            <p:cNvSpPr txBox="1">
              <a:spLocks noChangeArrowheads="1"/>
            </p:cNvSpPr>
            <p:nvPr/>
          </p:nvSpPr>
          <p:spPr bwMode="auto">
            <a:xfrm>
              <a:off x="54" y="2769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Schedule</a:t>
              </a:r>
            </a:p>
          </p:txBody>
        </p:sp>
      </p:grp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3276600" y="21336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Coming to San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 Francisco</a:t>
            </a:r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5257801" y="2057400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Going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58" grpId="0"/>
      <p:bldP spid="150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524000" y="26989"/>
            <a:ext cx="9005888" cy="6689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9"/>
          <p:cNvSpPr>
            <a:spLocks noChangeArrowheads="1"/>
          </p:cNvSpPr>
          <p:nvPr/>
        </p:nvSpPr>
        <p:spPr bwMode="auto">
          <a:xfrm>
            <a:off x="4876800" y="2590800"/>
            <a:ext cx="2667000" cy="1600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WordArt 11"/>
          <p:cNvSpPr>
            <a:spLocks noChangeArrowheads="1" noChangeShapeType="1" noTextEdit="1"/>
          </p:cNvSpPr>
          <p:nvPr/>
        </p:nvSpPr>
        <p:spPr bwMode="auto">
          <a:xfrm>
            <a:off x="5257800" y="3124200"/>
            <a:ext cx="1981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Countries</a:t>
            </a:r>
          </a:p>
        </p:txBody>
      </p:sp>
      <p:sp>
        <p:nvSpPr>
          <p:cNvPr id="14341" name="WordArt 219"/>
          <p:cNvSpPr>
            <a:spLocks noChangeArrowheads="1" noChangeShapeType="1" noTextEdit="1"/>
          </p:cNvSpPr>
          <p:nvPr/>
        </p:nvSpPr>
        <p:spPr bwMode="auto">
          <a:xfrm>
            <a:off x="5249863" y="3124200"/>
            <a:ext cx="1981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Countries</a:t>
            </a:r>
          </a:p>
        </p:txBody>
      </p:sp>
      <p:pic>
        <p:nvPicPr>
          <p:cNvPr id="14342" name="Picture 14" descr="C:\Program Files\Windows Sidebar\Gadgets\DigitalClock.Gadget\images\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921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0" descr="C:\Program Files\Windows Sidebar\Gadgets\DigitalClock.Gadget\images\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1" descr="C:\Program Files\Windows Sidebar\Gadgets\DigitalClock.Gadget\images\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2" descr="C:\Program Files\Windows Sidebar\Gadgets\DigitalClock.Gadget\images\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3" descr="C:\Program Files\Windows Sidebar\Gadgets\DigitalClock.Gadget\images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68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4" descr="C:\Program Files\Windows Sidebar\Gadgets\DigitalClock.Gadget\images\c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552450"/>
            <a:ext cx="101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858000" y="4152900"/>
            <a:ext cx="533400" cy="1104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543800" y="2743200"/>
            <a:ext cx="83820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400800" y="1665288"/>
            <a:ext cx="228600" cy="849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724400" y="1828800"/>
            <a:ext cx="8382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810001" y="3624264"/>
            <a:ext cx="1127125" cy="528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5143500" y="4152900"/>
            <a:ext cx="571500" cy="1333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10000" y="292100"/>
            <a:ext cx="53340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game :Net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Hello.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Sandra, It’s Quyen. I’m calling from Ha Noi.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Hello, Quyen. This is a nice surprise.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Thanh and I are coming to San Francisco on Monday.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That’s wonderful</a:t>
            </a:r>
            <a:r>
              <a:rPr lang="en-US" altLang="en-US" sz="2000">
                <a:solidFill>
                  <a:srgbClr val="000066"/>
                </a:solidFill>
                <a:latin typeface=".VnTime" panose="020B7200000000000000" pitchFamily="34" charset="0"/>
              </a:rPr>
              <a:t>! 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Would you like to come and stay with us while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you’re in 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That’s very kind of you, but we’re coming on a tour.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Our accommodation is included in the ticket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Then you must come over for dinner one night.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Yes, We’d love to but we’ll only be in town for three nights.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 We leave on the 28 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Are you free on Tuesday evening?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I’m going out that night, but I’m not busy the following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What about Thanh? Will he come with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No, Unfortunately, he has a business meeting in the evening.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Oh dear. He’s always working. Well, I’ll pick you up at your hotel.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                    Shall we say seven o’clock?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Quyen: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That sounds fine. Thanks, Sandra. See you then, bye.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Mrs. Smith:</a:t>
            </a:r>
            <a:r>
              <a:rPr lang="en-US" altLang="en-US" sz="2000" b="1">
                <a:solidFill>
                  <a:srgbClr val="000066"/>
                </a:solidFill>
                <a:latin typeface=".VnTime" panose="020B7200000000000000" pitchFamily="34" charset="0"/>
              </a:rPr>
              <a:t>  Bye.</a:t>
            </a:r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>
            <a:off x="8505825" y="3990975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245225" y="2771775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628775" y="22860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1. Complete Mrs.Quyen’s schedule.</a:t>
            </a:r>
          </a:p>
        </p:txBody>
      </p:sp>
      <p:graphicFrame>
        <p:nvGraphicFramePr>
          <p:cNvPr id="152579" name="Group 3"/>
          <p:cNvGraphicFramePr>
            <a:graphicFrameLocks noGrp="1"/>
          </p:cNvGraphicFramePr>
          <p:nvPr>
            <p:ph/>
          </p:nvPr>
        </p:nvGraphicFramePr>
        <p:xfrm>
          <a:off x="1616075" y="1066801"/>
          <a:ext cx="8966200" cy="2716213"/>
        </p:xfrm>
        <a:graphic>
          <a:graphicData uri="http://schemas.openxmlformats.org/drawingml/2006/table">
            <a:tbl>
              <a:tblPr/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2599" name="Group 23"/>
          <p:cNvGrpSpPr>
            <a:grpSpLocks/>
          </p:cNvGrpSpPr>
          <p:nvPr/>
        </p:nvGrpSpPr>
        <p:grpSpPr bwMode="auto">
          <a:xfrm>
            <a:off x="1524000" y="1219201"/>
            <a:ext cx="9074150" cy="1655763"/>
            <a:chOff x="54" y="2014"/>
            <a:chExt cx="5716" cy="1043"/>
          </a:xfrm>
        </p:grpSpPr>
        <p:sp>
          <p:nvSpPr>
            <p:cNvPr id="46108" name="Text Box 24"/>
            <p:cNvSpPr txBox="1">
              <a:spLocks noChangeArrowheads="1"/>
            </p:cNvSpPr>
            <p:nvPr/>
          </p:nvSpPr>
          <p:spPr bwMode="auto">
            <a:xfrm>
              <a:off x="267" y="2022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Date</a:t>
              </a:r>
            </a:p>
          </p:txBody>
        </p:sp>
        <p:sp>
          <p:nvSpPr>
            <p:cNvPr id="46109" name="Text Box 2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75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  Monday 25</a:t>
              </a:r>
            </a:p>
          </p:txBody>
        </p:sp>
        <p:sp>
          <p:nvSpPr>
            <p:cNvPr id="46110" name="Text Box 2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34" y="2023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Tuesday 26</a:t>
              </a:r>
            </a:p>
          </p:txBody>
        </p:sp>
        <p:sp>
          <p:nvSpPr>
            <p:cNvPr id="46111" name="Text Box 2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2023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Wednesday27</a:t>
              </a:r>
            </a:p>
          </p:txBody>
        </p:sp>
        <p:sp>
          <p:nvSpPr>
            <p:cNvPr id="46112" name="Text Box 28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18" y="201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Thursday 28</a:t>
              </a:r>
            </a:p>
          </p:txBody>
        </p:sp>
        <p:sp>
          <p:nvSpPr>
            <p:cNvPr id="46113" name="Text Box 29"/>
            <p:cNvSpPr txBox="1">
              <a:spLocks noChangeArrowheads="1"/>
            </p:cNvSpPr>
            <p:nvPr/>
          </p:nvSpPr>
          <p:spPr bwMode="auto">
            <a:xfrm>
              <a:off x="54" y="2769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.VnTimeH" panose="020B7200000000000000" pitchFamily="34" charset="0"/>
                </a:rPr>
                <a:t>Schedule</a:t>
              </a:r>
            </a:p>
          </p:txBody>
        </p:sp>
      </p:grpSp>
      <p:sp>
        <p:nvSpPr>
          <p:cNvPr id="152606" name="Text Box 30"/>
          <p:cNvSpPr txBox="1">
            <a:spLocks noChangeArrowheads="1"/>
          </p:cNvSpPr>
          <p:nvPr/>
        </p:nvSpPr>
        <p:spPr bwMode="auto">
          <a:xfrm>
            <a:off x="3276600" y="21336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Coming to San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 Francisco</a:t>
            </a:r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5221288" y="2051050"/>
            <a:ext cx="152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Going out</a:t>
            </a:r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6934200" y="1981200"/>
            <a:ext cx="205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Having dinner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   with the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    Smiths</a:t>
            </a:r>
          </a:p>
        </p:txBody>
      </p:sp>
      <p:sp>
        <p:nvSpPr>
          <p:cNvPr id="152610" name="Text Box 34"/>
          <p:cNvSpPr txBox="1">
            <a:spLocks noChangeArrowheads="1"/>
          </p:cNvSpPr>
          <p:nvPr/>
        </p:nvSpPr>
        <p:spPr bwMode="auto">
          <a:xfrm>
            <a:off x="8877300" y="2133601"/>
            <a:ext cx="190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Leaving San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Francisco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606" grpId="0"/>
      <p:bldP spid="152607" grpId="0"/>
      <p:bldP spid="152608" grpId="0"/>
      <p:bldP spid="1526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62100" y="7773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460129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1524000" y="3119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II.Listen and Read (Page 112-113)</a:t>
            </a:r>
          </a:p>
        </p:txBody>
      </p:sp>
      <p:sp>
        <p:nvSpPr>
          <p:cNvPr id="47113" name="TextBox 13"/>
          <p:cNvSpPr txBox="1">
            <a:spLocks noChangeArrowheads="1"/>
          </p:cNvSpPr>
          <p:nvPr/>
        </p:nvSpPr>
        <p:spPr bwMode="auto">
          <a:xfrm>
            <a:off x="1524000" y="3505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words</a:t>
            </a:r>
          </a:p>
        </p:txBody>
      </p:sp>
      <p:sp>
        <p:nvSpPr>
          <p:cNvPr id="47114" name="TextBox 12"/>
          <p:cNvSpPr txBox="1">
            <a:spLocks noChangeArrowheads="1"/>
          </p:cNvSpPr>
          <p:nvPr/>
        </p:nvSpPr>
        <p:spPr bwMode="auto">
          <a:xfrm>
            <a:off x="1524000" y="3881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structures</a:t>
            </a:r>
          </a:p>
        </p:txBody>
      </p:sp>
      <p:sp>
        <p:nvSpPr>
          <p:cNvPr id="47115" name="TextBox 15"/>
          <p:cNvSpPr txBox="1">
            <a:spLocks noChangeArrowheads="1"/>
          </p:cNvSpPr>
          <p:nvPr/>
        </p:nvSpPr>
        <p:spPr bwMode="auto">
          <a:xfrm>
            <a:off x="1524000" y="42624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*Practice the dialogue with a partner.</a:t>
            </a:r>
          </a:p>
        </p:txBody>
      </p:sp>
      <p:sp>
        <p:nvSpPr>
          <p:cNvPr id="47116" name="TextBox 14"/>
          <p:cNvSpPr txBox="1">
            <a:spLocks noChangeArrowheads="1"/>
          </p:cNvSpPr>
          <p:nvPr/>
        </p:nvSpPr>
        <p:spPr bwMode="auto">
          <a:xfrm>
            <a:off x="1600200" y="4648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1.Complete Mr Quyen’s schedule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0" y="5029201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2.Answer the following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828800" y="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2. Answer the following questions: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68463" y="274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c) How will Mrs. Quyen go to Mrs. Smith’s  house ? </a:t>
            </a: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1524001" y="1600201"/>
            <a:ext cx="9231313" cy="942975"/>
            <a:chOff x="-9" y="2145"/>
            <a:chExt cx="5815" cy="594"/>
          </a:xfrm>
        </p:grpSpPr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-9" y="2145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 b) Will Mrs. Quyen’s husband have dinner with the Smiths?    </a:t>
              </a:r>
            </a:p>
          </p:txBody>
        </p:sp>
        <p:sp>
          <p:nvSpPr>
            <p:cNvPr id="48138" name="Text Box 11"/>
            <p:cNvSpPr txBox="1">
              <a:spLocks noChangeArrowheads="1"/>
            </p:cNvSpPr>
            <p:nvPr/>
          </p:nvSpPr>
          <p:spPr bwMode="auto">
            <a:xfrm>
              <a:off x="46" y="2451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   Why(not)? </a:t>
              </a:r>
            </a:p>
          </p:txBody>
        </p:sp>
      </p:grp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1670051" y="609601"/>
            <a:ext cx="9332913" cy="874713"/>
            <a:chOff x="25" y="1033"/>
            <a:chExt cx="5879" cy="551"/>
          </a:xfrm>
        </p:grpSpPr>
        <p:sp>
          <p:nvSpPr>
            <p:cNvPr id="48135" name="Text Box 13"/>
            <p:cNvSpPr txBox="1">
              <a:spLocks noChangeArrowheads="1"/>
            </p:cNvSpPr>
            <p:nvPr/>
          </p:nvSpPr>
          <p:spPr bwMode="auto">
            <a:xfrm>
              <a:off x="25" y="1033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a) Will Mrs. Quyen and her husband stay at Mrs. Smith’s house? </a:t>
              </a:r>
            </a:p>
          </p:txBody>
        </p:sp>
        <p:sp>
          <p:nvSpPr>
            <p:cNvPr id="48136" name="Text Box 14"/>
            <p:cNvSpPr txBox="1">
              <a:spLocks noChangeArrowheads="1"/>
            </p:cNvSpPr>
            <p:nvPr/>
          </p:nvSpPr>
          <p:spPr bwMode="auto">
            <a:xfrm>
              <a:off x="144" y="1296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  Why? Why not? </a:t>
              </a: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76400" y="3581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d) Where will Mrs Quyen and her husband stay in San Francisco?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524000" y="6781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49155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30688" y="169864"/>
            <a:ext cx="39243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Lucky number</a:t>
            </a:r>
          </a:p>
        </p:txBody>
      </p:sp>
      <p:grpSp>
        <p:nvGrpSpPr>
          <p:cNvPr id="49156" name="Group 72"/>
          <p:cNvGrpSpPr>
            <a:grpSpLocks/>
          </p:cNvGrpSpPr>
          <p:nvPr/>
        </p:nvGrpSpPr>
        <p:grpSpPr bwMode="auto">
          <a:xfrm>
            <a:off x="1981201" y="1447801"/>
            <a:ext cx="8266113" cy="1203325"/>
            <a:chOff x="361" y="957"/>
            <a:chExt cx="5207" cy="758"/>
          </a:xfrm>
        </p:grpSpPr>
        <p:sp>
          <p:nvSpPr>
            <p:cNvPr id="49178" name="Text 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61" y="959"/>
              <a:ext cx="864" cy="755"/>
            </a:xfrm>
            <a:prstGeom prst="rect">
              <a:avLst/>
            </a:prstGeom>
            <a:solidFill>
              <a:srgbClr val="00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  <a:contourClr>
                <a:srgbClr val="00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200" b="1">
                  <a:solidFill>
                    <a:srgbClr val="FF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49179" name="Text Box 1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18" y="957"/>
              <a:ext cx="864" cy="755"/>
            </a:xfrm>
            <a:prstGeom prst="rect">
              <a:avLst/>
            </a:prstGeom>
            <a:solidFill>
              <a:srgbClr val="00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  <a:contourClr>
                <a:srgbClr val="00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200" b="1">
                  <a:solidFill>
                    <a:srgbClr val="FF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49180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95" y="960"/>
              <a:ext cx="864" cy="755"/>
            </a:xfrm>
            <a:prstGeom prst="rect">
              <a:avLst/>
            </a:prstGeom>
            <a:solidFill>
              <a:srgbClr val="00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  <a:contourClr>
                <a:srgbClr val="00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200" b="1">
                  <a:solidFill>
                    <a:srgbClr val="FF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49181" name="Text Box 17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960" y="960"/>
              <a:ext cx="864" cy="755"/>
            </a:xfrm>
            <a:prstGeom prst="rect">
              <a:avLst/>
            </a:prstGeom>
            <a:solidFill>
              <a:srgbClr val="00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  <a:contourClr>
                <a:srgbClr val="00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200" b="1">
                  <a:solidFill>
                    <a:srgbClr val="FF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49182" name="Text Box 15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33" y="958"/>
              <a:ext cx="864" cy="755"/>
            </a:xfrm>
            <a:prstGeom prst="rect">
              <a:avLst/>
            </a:prstGeom>
            <a:solidFill>
              <a:srgbClr val="00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  <a:contourClr>
                <a:srgbClr val="00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200" b="1">
                  <a:solidFill>
                    <a:srgbClr val="FF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49183" name="Text 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04" y="957"/>
              <a:ext cx="864" cy="755"/>
            </a:xfrm>
            <a:prstGeom prst="rect">
              <a:avLst/>
            </a:prstGeom>
            <a:solidFill>
              <a:srgbClr val="00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  <a:contourClr>
                <a:srgbClr val="00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7200" b="1">
                  <a:solidFill>
                    <a:srgbClr val="FF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sp>
        <p:nvSpPr>
          <p:cNvPr id="31809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955800" y="1449388"/>
            <a:ext cx="1371600" cy="1198562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1810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316288" y="1446213"/>
            <a:ext cx="1371600" cy="1198562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811" name="Text Box 6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708525" y="1450976"/>
            <a:ext cx="1371600" cy="1198563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1812" name="Text Box 6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081713" y="1450976"/>
            <a:ext cx="1371600" cy="1198563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1813" name="Text Box 6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1447801"/>
            <a:ext cx="1371600" cy="1198563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31814" name="Text Box 7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850313" y="1446213"/>
            <a:ext cx="1371600" cy="1198562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2590800" y="4038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.VnTimeH" panose="020B7200000000000000" pitchFamily="34" charset="0"/>
              </a:rPr>
              <a:t>Team 1</a:t>
            </a: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8229600" y="4038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66FF33"/>
                </a:solidFill>
                <a:latin typeface=".VnTimeH" panose="020B7200000000000000" pitchFamily="34" charset="0"/>
              </a:rPr>
              <a:t>Team 2</a:t>
            </a:r>
          </a:p>
        </p:txBody>
      </p:sp>
      <p:sp>
        <p:nvSpPr>
          <p:cNvPr id="49165" name="Line 75"/>
          <p:cNvSpPr>
            <a:spLocks noChangeShapeType="1"/>
          </p:cNvSpPr>
          <p:nvPr/>
        </p:nvSpPr>
        <p:spPr bwMode="auto">
          <a:xfrm>
            <a:off x="1524000" y="411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2971800" y="4800600"/>
            <a:ext cx="762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10</a:t>
            </a:r>
          </a:p>
        </p:txBody>
      </p:sp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2974975" y="4803775"/>
            <a:ext cx="762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20</a:t>
            </a:r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2967038" y="4806950"/>
            <a:ext cx="762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30</a:t>
            </a:r>
          </a:p>
        </p:txBody>
      </p:sp>
      <p:sp>
        <p:nvSpPr>
          <p:cNvPr id="31823" name="Text Box 79"/>
          <p:cNvSpPr txBox="1">
            <a:spLocks noChangeArrowheads="1"/>
          </p:cNvSpPr>
          <p:nvPr/>
        </p:nvSpPr>
        <p:spPr bwMode="auto">
          <a:xfrm>
            <a:off x="2968625" y="4786313"/>
            <a:ext cx="762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40</a:t>
            </a:r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2960688" y="4775200"/>
            <a:ext cx="762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50</a:t>
            </a:r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2943225" y="4792663"/>
            <a:ext cx="762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60</a:t>
            </a:r>
          </a:p>
        </p:txBody>
      </p:sp>
      <p:sp>
        <p:nvSpPr>
          <p:cNvPr id="31826" name="Text Box 82"/>
          <p:cNvSpPr txBox="1">
            <a:spLocks noChangeArrowheads="1"/>
          </p:cNvSpPr>
          <p:nvPr/>
        </p:nvSpPr>
        <p:spPr bwMode="auto">
          <a:xfrm>
            <a:off x="8686800" y="4724400"/>
            <a:ext cx="762000" cy="7620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10</a:t>
            </a: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8686800" y="4724400"/>
            <a:ext cx="762000" cy="7620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20</a:t>
            </a: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8686800" y="4724400"/>
            <a:ext cx="762000" cy="7620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30</a:t>
            </a: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8686800" y="4724400"/>
            <a:ext cx="762000" cy="7620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40</a:t>
            </a: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8686800" y="4724400"/>
            <a:ext cx="762000" cy="7620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50</a:t>
            </a:r>
          </a:p>
        </p:txBody>
      </p:sp>
      <p:sp>
        <p:nvSpPr>
          <p:cNvPr id="31831" name="Text Box 87"/>
          <p:cNvSpPr txBox="1">
            <a:spLocks noChangeArrowheads="1"/>
          </p:cNvSpPr>
          <p:nvPr/>
        </p:nvSpPr>
        <p:spPr bwMode="auto">
          <a:xfrm>
            <a:off x="8686800" y="4724400"/>
            <a:ext cx="762000" cy="7620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8"/>
                  </p:tgtEl>
                </p:cond>
              </p:nextCondLst>
            </p:seq>
          </p:childTnLst>
        </p:cTn>
      </p:par>
    </p:tnLst>
    <p:bldLst>
      <p:bldP spid="31820" grpId="0" animBg="1"/>
      <p:bldP spid="31821" grpId="0" animBg="1"/>
      <p:bldP spid="31822" grpId="0" animBg="1"/>
      <p:bldP spid="31823" grpId="0" animBg="1"/>
      <p:bldP spid="31824" grpId="0" animBg="1"/>
      <p:bldP spid="31825" grpId="0" animBg="1"/>
      <p:bldP spid="31826" grpId="0" animBg="1"/>
      <p:bldP spid="31827" grpId="0" animBg="1"/>
      <p:bldP spid="31828" grpId="0" animBg="1"/>
      <p:bldP spid="31829" grpId="0" animBg="1"/>
      <p:bldP spid="31830" grpId="0" animBg="1"/>
      <p:bldP spid="318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524000" y="6781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0179" name="AutoShape 5"/>
          <p:cNvSpPr>
            <a:spLocks noChangeArrowheads="1"/>
          </p:cNvSpPr>
          <p:nvPr/>
        </p:nvSpPr>
        <p:spPr bwMode="auto">
          <a:xfrm>
            <a:off x="1828801" y="228600"/>
            <a:ext cx="7707313" cy="1955800"/>
          </a:xfrm>
          <a:prstGeom prst="downArrowCallout">
            <a:avLst>
              <a:gd name="adj1" fmla="val 13391"/>
              <a:gd name="adj2" fmla="val 30486"/>
              <a:gd name="adj3" fmla="val 23000"/>
              <a:gd name="adj4" fmla="val 7111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07988" indent="-293688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0160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3462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16764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1336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5908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0480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5052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>
                <a:latin typeface="Arial" panose="020B0604020202020204" pitchFamily="34" charset="0"/>
                <a:ea typeface="Arial Unicode MS" pitchFamily="34" charset="-128"/>
              </a:rPr>
              <a:t>           </a:t>
            </a: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Will  Mrs. Quyen and her husband stay at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             Mrs. Smith’s house? Why? Why not?</a:t>
            </a:r>
            <a:endParaRPr lang="vi-VN" altLang="en-US" sz="2800" b="1">
              <a:solidFill>
                <a:srgbClr val="000066"/>
              </a:solidFill>
              <a:ea typeface="Arial Unicode MS" pitchFamily="34" charset="-128"/>
            </a:endParaRPr>
          </a:p>
        </p:txBody>
      </p:sp>
      <p:sp>
        <p:nvSpPr>
          <p:cNvPr id="8295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1525" y="3067050"/>
            <a:ext cx="7315200" cy="30480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endParaRPr lang="vi-VN" altLang="en-US" sz="240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50181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22463" y="457200"/>
            <a:ext cx="914400" cy="990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2362200" y="29718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800">
              <a:latin typeface=".VnTime" panose="020B7200000000000000" pitchFamily="34" charset="0"/>
            </a:endParaRPr>
          </a:p>
        </p:txBody>
      </p:sp>
      <p:sp>
        <p:nvSpPr>
          <p:cNvPr id="82953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651125" y="3829050"/>
            <a:ext cx="6553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No, they won’t because they are coming on a tour, and their accommodation is included in the ticket price.</a:t>
            </a:r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1625600" y="1905000"/>
            <a:ext cx="1219200" cy="609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.VnTimeH" panose="020B7200000000000000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967" name="AutoShape 23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968" name="AutoShape 24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971" name="AutoShape 27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972" name="AutoShape 28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2974" name="AutoShape 30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976" name="AutoShape 32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5"/>
                  </p:tgtEl>
                </p:cond>
              </p:nextCondLst>
            </p:seq>
          </p:childTnLst>
        </p:cTn>
      </p:par>
    </p:tnLst>
    <p:bldLst>
      <p:bldP spid="82950" grpId="0" animBg="1"/>
      <p:bldP spid="82953" grpId="0"/>
      <p:bldP spid="82966" grpId="0" animBg="1"/>
      <p:bldP spid="82967" grpId="0" animBg="1"/>
      <p:bldP spid="82968" grpId="0" animBg="1"/>
      <p:bldP spid="82969" grpId="0" animBg="1"/>
      <p:bldP spid="82970" grpId="0" animBg="1"/>
      <p:bldP spid="82971" grpId="0" animBg="1"/>
      <p:bldP spid="82972" grpId="0" animBg="1"/>
      <p:bldP spid="82973" grpId="0" animBg="1"/>
      <p:bldP spid="82974" grpId="0" animBg="1"/>
      <p:bldP spid="82975" grpId="0" animBg="1"/>
      <p:bldP spid="829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0" y="6781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1611314" y="246063"/>
            <a:ext cx="7634287" cy="2032000"/>
          </a:xfrm>
          <a:prstGeom prst="downArrowCallout">
            <a:avLst>
              <a:gd name="adj1" fmla="val 12767"/>
              <a:gd name="adj2" fmla="val 29065"/>
              <a:gd name="adj3" fmla="val 23000"/>
              <a:gd name="adj4" fmla="val 7111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07988" indent="-293688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0160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3462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16764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1336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5908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0480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5052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>
                <a:latin typeface="Arial" panose="020B0604020202020204" pitchFamily="34" charset="0"/>
                <a:ea typeface="Arial Unicode MS" pitchFamily="34" charset="-128"/>
              </a:rPr>
              <a:t>             </a:t>
            </a: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Will  Mrs. Quyen’s husband have dinner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               with the Smith’s ? Why (not)?</a:t>
            </a:r>
            <a:endParaRPr lang="vi-VN" altLang="en-US" sz="2800" b="1">
              <a:solidFill>
                <a:srgbClr val="000066"/>
              </a:solidFill>
              <a:ea typeface="Arial Unicode MS" pitchFamily="34" charset="-128"/>
            </a:endParaRPr>
          </a:p>
        </p:txBody>
      </p:sp>
      <p:sp>
        <p:nvSpPr>
          <p:cNvPr id="93188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6888" y="3105150"/>
            <a:ext cx="7315200" cy="30480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endParaRPr lang="vi-VN" altLang="en-US" sz="2400">
              <a:ea typeface="Arial Unicode MS" pitchFamily="34" charset="-128"/>
            </a:endParaRPr>
          </a:p>
        </p:txBody>
      </p:sp>
      <p:sp>
        <p:nvSpPr>
          <p:cNvPr id="51205" name="Oval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76400" y="457200"/>
            <a:ext cx="914400" cy="990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362200" y="29718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latin typeface=".VnTime" panose="020B7200000000000000" pitchFamily="34" charset="0"/>
            </a:endParaRPr>
          </a:p>
        </p:txBody>
      </p:sp>
      <p:sp>
        <p:nvSpPr>
          <p:cNvPr id="93191" name="Text Box 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376488" y="3943350"/>
            <a:ext cx="6553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No, he won’t. Because he will have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a business meeting in the evening (that day).</a:t>
            </a: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1625600" y="1905000"/>
            <a:ext cx="1219200" cy="609600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93205" name="AutoShape 21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93206" name="AutoShape 22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3207" name="AutoShape 23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93213" name="AutoShape 29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3214" name="AutoShape 30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3215" name="AutoShape 31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3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4"/>
                  </p:tgtEl>
                </p:cond>
              </p:nextCondLst>
            </p:seq>
          </p:childTnLst>
        </p:cTn>
      </p:par>
    </p:tnLst>
    <p:bldLst>
      <p:bldP spid="93188" grpId="0" animBg="1"/>
      <p:bldP spid="93191" grpId="0"/>
      <p:bldP spid="93205" grpId="0" animBg="1"/>
      <p:bldP spid="93206" grpId="0" animBg="1"/>
      <p:bldP spid="93207" grpId="0" animBg="1"/>
      <p:bldP spid="93208" grpId="0" animBg="1"/>
      <p:bldP spid="93209" grpId="0" animBg="1"/>
      <p:bldP spid="93210" grpId="0" animBg="1"/>
      <p:bldP spid="93211" grpId="0" animBg="1"/>
      <p:bldP spid="93212" grpId="0" animBg="1"/>
      <p:bldP spid="93213" grpId="0" animBg="1"/>
      <p:bldP spid="93214" grpId="0" animBg="1"/>
      <p:bldP spid="932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Freeform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495550" y="-26988"/>
            <a:ext cx="7416800" cy="6769101"/>
          </a:xfrm>
          <a:custGeom>
            <a:avLst/>
            <a:gdLst>
              <a:gd name="T0" fmla="*/ 2147483646 w 4672"/>
              <a:gd name="T1" fmla="*/ 2147483646 h 4264"/>
              <a:gd name="T2" fmla="*/ 2147483646 w 4672"/>
              <a:gd name="T3" fmla="*/ 2147483646 h 4264"/>
              <a:gd name="T4" fmla="*/ 2147483646 w 4672"/>
              <a:gd name="T5" fmla="*/ 0 h 4264"/>
              <a:gd name="T6" fmla="*/ 2147483646 w 4672"/>
              <a:gd name="T7" fmla="*/ 2147483646 h 4264"/>
              <a:gd name="T8" fmla="*/ 2147483646 w 4672"/>
              <a:gd name="T9" fmla="*/ 2147483646 h 4264"/>
              <a:gd name="T10" fmla="*/ 2147483646 w 4672"/>
              <a:gd name="T11" fmla="*/ 2147483646 h 4264"/>
              <a:gd name="T12" fmla="*/ 2147483646 w 4672"/>
              <a:gd name="T13" fmla="*/ 2147483646 h 4264"/>
              <a:gd name="T14" fmla="*/ 2147483646 w 4672"/>
              <a:gd name="T15" fmla="*/ 2147483646 h 4264"/>
              <a:gd name="T16" fmla="*/ 2147483646 w 4672"/>
              <a:gd name="T17" fmla="*/ 2147483646 h 4264"/>
              <a:gd name="T18" fmla="*/ 2147483646 w 4672"/>
              <a:gd name="T19" fmla="*/ 2147483646 h 4264"/>
              <a:gd name="T20" fmla="*/ 2147483646 w 4672"/>
              <a:gd name="T21" fmla="*/ 2147483646 h 4264"/>
              <a:gd name="T22" fmla="*/ 2147483646 w 4672"/>
              <a:gd name="T23" fmla="*/ 2147483646 h 4264"/>
              <a:gd name="T24" fmla="*/ 2147483646 w 4672"/>
              <a:gd name="T25" fmla="*/ 2147483646 h 4264"/>
              <a:gd name="T26" fmla="*/ 2147483646 w 4672"/>
              <a:gd name="T27" fmla="*/ 2147483646 h 4264"/>
              <a:gd name="T28" fmla="*/ 2147483646 w 4672"/>
              <a:gd name="T29" fmla="*/ 2147483646 h 4264"/>
              <a:gd name="T30" fmla="*/ 2147483646 w 4672"/>
              <a:gd name="T31" fmla="*/ 2147483646 h 4264"/>
              <a:gd name="T32" fmla="*/ 2147483646 w 4672"/>
              <a:gd name="T33" fmla="*/ 2147483646 h 4264"/>
              <a:gd name="T34" fmla="*/ 2147483646 w 4672"/>
              <a:gd name="T35" fmla="*/ 2147483646 h 4264"/>
              <a:gd name="T36" fmla="*/ 2147483646 w 4672"/>
              <a:gd name="T37" fmla="*/ 2147483646 h 4264"/>
              <a:gd name="T38" fmla="*/ 2147483646 w 4672"/>
              <a:gd name="T39" fmla="*/ 2147483646 h 4264"/>
              <a:gd name="T40" fmla="*/ 2147483646 w 4672"/>
              <a:gd name="T41" fmla="*/ 2147483646 h 4264"/>
              <a:gd name="T42" fmla="*/ 2147483646 w 4672"/>
              <a:gd name="T43" fmla="*/ 2147483646 h 4264"/>
              <a:gd name="T44" fmla="*/ 0 w 4672"/>
              <a:gd name="T45" fmla="*/ 2147483646 h 4264"/>
              <a:gd name="T46" fmla="*/ 2147483646 w 4672"/>
              <a:gd name="T47" fmla="*/ 2147483646 h 42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72" h="4264">
                <a:moveTo>
                  <a:pt x="1225" y="408"/>
                </a:moveTo>
                <a:lnTo>
                  <a:pt x="1542" y="1315"/>
                </a:lnTo>
                <a:lnTo>
                  <a:pt x="2268" y="0"/>
                </a:lnTo>
                <a:lnTo>
                  <a:pt x="1542" y="1315"/>
                </a:lnTo>
                <a:lnTo>
                  <a:pt x="3992" y="453"/>
                </a:lnTo>
                <a:lnTo>
                  <a:pt x="1542" y="1315"/>
                </a:lnTo>
                <a:lnTo>
                  <a:pt x="4264" y="2222"/>
                </a:lnTo>
                <a:lnTo>
                  <a:pt x="1542" y="1315"/>
                </a:lnTo>
                <a:lnTo>
                  <a:pt x="3538" y="2812"/>
                </a:lnTo>
                <a:lnTo>
                  <a:pt x="1542" y="1315"/>
                </a:lnTo>
                <a:lnTo>
                  <a:pt x="3720" y="3447"/>
                </a:lnTo>
                <a:lnTo>
                  <a:pt x="1542" y="1315"/>
                </a:lnTo>
                <a:lnTo>
                  <a:pt x="4672" y="4173"/>
                </a:lnTo>
                <a:lnTo>
                  <a:pt x="1542" y="1315"/>
                </a:lnTo>
                <a:lnTo>
                  <a:pt x="2268" y="3810"/>
                </a:lnTo>
                <a:lnTo>
                  <a:pt x="1542" y="1315"/>
                </a:lnTo>
                <a:lnTo>
                  <a:pt x="1452" y="4264"/>
                </a:lnTo>
                <a:lnTo>
                  <a:pt x="1542" y="1315"/>
                </a:lnTo>
                <a:lnTo>
                  <a:pt x="1315" y="2812"/>
                </a:lnTo>
                <a:lnTo>
                  <a:pt x="1542" y="1315"/>
                </a:lnTo>
                <a:lnTo>
                  <a:pt x="272" y="3538"/>
                </a:lnTo>
                <a:lnTo>
                  <a:pt x="1542" y="1315"/>
                </a:lnTo>
                <a:lnTo>
                  <a:pt x="0" y="2177"/>
                </a:lnTo>
                <a:lnTo>
                  <a:pt x="1542" y="1315"/>
                </a:lnTo>
              </a:path>
            </a:pathLst>
          </a:custGeom>
          <a:noFill/>
          <a:ln w="57150" cap="rnd" cmpd="sng">
            <a:solidFill>
              <a:srgbClr val="009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314826" y="5805488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CC3300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52228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211388" y="1481138"/>
            <a:ext cx="78216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600"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793876" y="3213100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657476" y="4292600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folHlink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649414" y="5516563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00CCFF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954464" y="6524625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66FF33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7986714" y="3284538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00CCFF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962776" y="4168775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FFFF00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7699376" y="5157788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00FF00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8131176" y="6400800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660066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7554914" y="404813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66FF33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3090864" y="404813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66FF33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4800601" y="0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CC3300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52240" name="Oval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0" y="0"/>
            <a:ext cx="914400" cy="990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09587" name="Picture 1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8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15" fill="hold"/>
                                        <p:tgtEl>
                                          <p:spTgt spid="109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7"/>
                </p:tgtEl>
              </p:cMediaNode>
            </p:audio>
          </p:childTnLst>
        </p:cTn>
      </p:par>
    </p:tnLst>
    <p:bldLst>
      <p:bldP spid="109573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3" grpId="0"/>
      <p:bldP spid="109584" grpId="0"/>
      <p:bldP spid="1095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0" y="6781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1581151" y="330200"/>
            <a:ext cx="7707313" cy="2032000"/>
          </a:xfrm>
          <a:prstGeom prst="downArrowCallout">
            <a:avLst>
              <a:gd name="adj1" fmla="val 12889"/>
              <a:gd name="adj2" fmla="val 29343"/>
              <a:gd name="adj3" fmla="val 23000"/>
              <a:gd name="adj4" fmla="val 7111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07988" indent="-293688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0160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3462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16764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1336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5908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0480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5052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>
                <a:latin typeface="Arial" panose="020B0604020202020204" pitchFamily="34" charset="0"/>
                <a:ea typeface="Arial Unicode MS" pitchFamily="34" charset="-128"/>
              </a:rPr>
              <a:t>             </a:t>
            </a: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How will Mrs. Quyen go to Mrs. Smith’s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               house?</a:t>
            </a:r>
            <a:endParaRPr lang="vi-VN" altLang="en-US" sz="2800" b="1">
              <a:solidFill>
                <a:srgbClr val="000066"/>
              </a:solidFill>
              <a:ea typeface="Arial Unicode MS" pitchFamily="34" charset="-128"/>
            </a:endParaRPr>
          </a:p>
        </p:txBody>
      </p:sp>
      <p:sp>
        <p:nvSpPr>
          <p:cNvPr id="94212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81200" y="3352800"/>
            <a:ext cx="7315200" cy="30480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endParaRPr lang="vi-VN" altLang="en-US" sz="240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53253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76400" y="457200"/>
            <a:ext cx="914400" cy="990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362200" y="29718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800">
              <a:latin typeface=".VnTime" panose="020B7200000000000000" pitchFamily="34" charset="0"/>
            </a:endParaRPr>
          </a:p>
        </p:txBody>
      </p:sp>
      <p:sp>
        <p:nvSpPr>
          <p:cNvPr id="9421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4343401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Mrs. Smith will pick her up at her hotel.</a:t>
            </a: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1625600" y="1905000"/>
            <a:ext cx="1219200" cy="609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.VnTimeH" panose="020B7200000000000000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25" name="AutoShape 17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6"/>
                  </p:tgtEl>
                </p:cond>
              </p:nextCondLst>
            </p:seq>
          </p:childTnLst>
        </p:cTn>
      </p:par>
    </p:tnLst>
    <p:bldLst>
      <p:bldP spid="94212" grpId="0" animBg="1"/>
      <p:bldP spid="94215" grpId="0"/>
      <p:bldP spid="94217" grpId="0" animBg="1"/>
      <p:bldP spid="94218" grpId="0" animBg="1"/>
      <p:bldP spid="94219" grpId="0" animBg="1"/>
      <p:bldP spid="94220" grpId="0" animBg="1"/>
      <p:bldP spid="94221" grpId="0" animBg="1"/>
      <p:bldP spid="94222" grpId="0" animBg="1"/>
      <p:bldP spid="94223" grpId="0" animBg="1"/>
      <p:bldP spid="94224" grpId="0" animBg="1"/>
      <p:bldP spid="94225" grpId="0" animBg="1"/>
      <p:bldP spid="94226" grpId="0" animBg="1"/>
      <p:bldP spid="942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custGeom>
            <a:avLst/>
            <a:gdLst>
              <a:gd name="G0" fmla="+- 5640 0 0"/>
              <a:gd name="G1" fmla="+- 21600 0 5640"/>
              <a:gd name="G2" fmla="*/ 5640 1 2"/>
              <a:gd name="G3" fmla="+- 21600 0 G2"/>
              <a:gd name="G4" fmla="+/ 5640 21600 2"/>
              <a:gd name="G5" fmla="+/ G1 0 2"/>
              <a:gd name="G6" fmla="*/ 21600 21600 5640"/>
              <a:gd name="G7" fmla="*/ G6 1 2"/>
              <a:gd name="G8" fmla="+- 21600 0 G7"/>
              <a:gd name="G9" fmla="*/ 21600 1 2"/>
              <a:gd name="G10" fmla="+- 5640 0 G9"/>
              <a:gd name="G11" fmla="?: G10 G8 0"/>
              <a:gd name="G12" fmla="?: G10 G7 21600"/>
              <a:gd name="T0" fmla="*/ 18780 w 21600"/>
              <a:gd name="T1" fmla="*/ 10800 h 21600"/>
              <a:gd name="T2" fmla="*/ 10800 w 21600"/>
              <a:gd name="T3" fmla="*/ 21600 h 21600"/>
              <a:gd name="T4" fmla="*/ 2820 w 21600"/>
              <a:gd name="T5" fmla="*/ 10800 h 21600"/>
              <a:gd name="T6" fmla="*/ 10800 w 21600"/>
              <a:gd name="T7" fmla="*/ 0 h 21600"/>
              <a:gd name="T8" fmla="*/ 4620 w 21600"/>
              <a:gd name="T9" fmla="*/ 4620 h 21600"/>
              <a:gd name="T10" fmla="*/ 16980 w 21600"/>
              <a:gd name="T11" fmla="*/ 16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640" y="21600"/>
                </a:lnTo>
                <a:lnTo>
                  <a:pt x="1596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shade val="0"/>
                  <a:invGamma/>
                  <a:alpha val="0"/>
                </a:schemeClr>
              </a:gs>
              <a:gs pos="100000">
                <a:schemeClr val="tx1"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8553" name="WordArt 9"/>
          <p:cNvSpPr>
            <a:spLocks noChangeArrowheads="1" noChangeShapeType="1" noTextEdit="1"/>
          </p:cNvSpPr>
          <p:nvPr/>
        </p:nvSpPr>
        <p:spPr bwMode="auto">
          <a:xfrm>
            <a:off x="1774825" y="836613"/>
            <a:ext cx="8642350" cy="2087562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9736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3919539" y="6477000"/>
            <a:ext cx="4321175" cy="381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4277" name="Oval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0" y="0"/>
            <a:ext cx="762000" cy="838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8556" name="WordArt 12"/>
          <p:cNvSpPr>
            <a:spLocks noChangeArrowheads="1" noChangeShapeType="1" noTextEdit="1"/>
          </p:cNvSpPr>
          <p:nvPr/>
        </p:nvSpPr>
        <p:spPr bwMode="auto">
          <a:xfrm>
            <a:off x="2328863" y="1828801"/>
            <a:ext cx="7512050" cy="1128713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59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LUCKY NUMBER</a:t>
            </a:r>
          </a:p>
        </p:txBody>
      </p:sp>
      <p:pic>
        <p:nvPicPr>
          <p:cNvPr id="108560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9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533400"/>
            <a:ext cx="13160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20" descr="Fireworks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457200"/>
            <a:ext cx="22494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21" descr="Picture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15" fill="hold"/>
                                        <p:tgtEl>
                                          <p:spTgt spid="108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60"/>
                </p:tgtEl>
              </p:cMediaNode>
            </p:audio>
          </p:childTnLst>
        </p:cTn>
      </p:par>
    </p:tnLst>
    <p:bldLst>
      <p:bldP spid="1085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762000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1763713"/>
            <a:ext cx="731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-Each team gives 5 members to go to the   board and play.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2906713"/>
            <a:ext cx="708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-Each member writes the name of one country in the world in English 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4278313"/>
            <a:ext cx="7620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-When time finishes, The team with more and correct words will win the game.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0" y="6781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1581151" y="330200"/>
            <a:ext cx="7707313" cy="2032000"/>
          </a:xfrm>
          <a:prstGeom prst="downArrowCallout">
            <a:avLst>
              <a:gd name="adj1" fmla="val 12889"/>
              <a:gd name="adj2" fmla="val 29343"/>
              <a:gd name="adj3" fmla="val 23000"/>
              <a:gd name="adj4" fmla="val 7111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07988" indent="-293688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0160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3462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1676400" indent="-215900" defTabSz="4572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1336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5908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0480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5052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>
                <a:latin typeface="Arial" panose="020B0604020202020204" pitchFamily="34" charset="0"/>
                <a:ea typeface="Arial Unicode MS" pitchFamily="34" charset="-128"/>
              </a:rPr>
              <a:t>           </a:t>
            </a: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Where will  Mrs.Quyen and her husband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800" b="1">
                <a:solidFill>
                  <a:srgbClr val="000066"/>
                </a:solidFill>
                <a:ea typeface="Arial Unicode MS" pitchFamily="34" charset="-128"/>
              </a:rPr>
              <a:t>             stay in San Francisco?</a:t>
            </a:r>
            <a:endParaRPr lang="vi-VN" altLang="en-US" sz="2800" b="1">
              <a:solidFill>
                <a:srgbClr val="000066"/>
              </a:solidFill>
              <a:ea typeface="Arial Unicode MS" pitchFamily="34" charset="-128"/>
            </a:endParaRPr>
          </a:p>
        </p:txBody>
      </p:sp>
      <p:sp>
        <p:nvSpPr>
          <p:cNvPr id="9523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81200" y="3505200"/>
            <a:ext cx="7315200" cy="30480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endParaRPr lang="vi-VN" altLang="en-US" sz="240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55301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76400" y="457200"/>
            <a:ext cx="914400" cy="990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6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362200" y="29718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800">
              <a:latin typeface=".VnTime" panose="020B7200000000000000" pitchFamily="34" charset="0"/>
            </a:endParaRPr>
          </a:p>
        </p:txBody>
      </p:sp>
      <p:sp>
        <p:nvSpPr>
          <p:cNvPr id="9523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4267201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They will stay at the hotel.</a:t>
            </a: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1625600" y="1905000"/>
            <a:ext cx="1219200" cy="609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.VnTimeH" panose="020B7200000000000000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5251" name="AutoShape 19"/>
          <p:cNvSpPr>
            <a:spLocks noChangeArrowheads="1"/>
          </p:cNvSpPr>
          <p:nvPr/>
        </p:nvSpPr>
        <p:spPr bwMode="auto">
          <a:xfrm>
            <a:off x="2895600" y="1752600"/>
            <a:ext cx="1981200" cy="1600200"/>
          </a:xfrm>
          <a:prstGeom prst="irregularSeal2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5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0"/>
                  </p:tgtEl>
                </p:cond>
              </p:nextCondLst>
            </p:seq>
          </p:childTnLst>
        </p:cTn>
      </p:par>
    </p:tnLst>
    <p:bldLst>
      <p:bldP spid="95236" grpId="0" animBg="1"/>
      <p:bldP spid="95239" grpId="0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 animBg="1"/>
      <p:bldP spid="952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538288" y="5638800"/>
            <a:ext cx="91440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538288" y="12954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.VnTime" panose="020B7200000000000000" pitchFamily="34" charset="0"/>
              </a:rPr>
              <a:t>No, they won’t. Because they are coming on a tour, and their accommodation is included in the ticket price, so they will stay at hotel. 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582738" y="32766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.VnTime" panose="020B7200000000000000" pitchFamily="34" charset="0"/>
              </a:rPr>
              <a:t>No, he won’t . Because he will have a business meeting in the evening (that day).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538288" y="434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.VnTime" panose="020B7200000000000000" pitchFamily="34" charset="0"/>
              </a:rPr>
              <a:t>c/ How will Mrs. Quyen go to Mrs. Smith’s  house ? 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538288" y="480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.VnTime" panose="020B7200000000000000" pitchFamily="34" charset="0"/>
              </a:rPr>
              <a:t>Mrs. Smith will pick her up at her hotel .</a:t>
            </a:r>
          </a:p>
        </p:txBody>
      </p: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524001" y="2262189"/>
            <a:ext cx="9231313" cy="942975"/>
            <a:chOff x="-9" y="2145"/>
            <a:chExt cx="5815" cy="594"/>
          </a:xfrm>
        </p:grpSpPr>
        <p:sp>
          <p:nvSpPr>
            <p:cNvPr id="56332" name="Text Box 8"/>
            <p:cNvSpPr txBox="1">
              <a:spLocks noChangeArrowheads="1"/>
            </p:cNvSpPr>
            <p:nvPr/>
          </p:nvSpPr>
          <p:spPr bwMode="auto">
            <a:xfrm>
              <a:off x="-9" y="2145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  <a:latin typeface=".VnTime" panose="020B7200000000000000" pitchFamily="34" charset="0"/>
                </a:rPr>
                <a:t>b) Will Mrs. Quyen’s husband have dinner with the Smiths?    </a:t>
              </a:r>
            </a:p>
          </p:txBody>
        </p:sp>
        <p:sp>
          <p:nvSpPr>
            <p:cNvPr id="56333" name="Text Box 12"/>
            <p:cNvSpPr txBox="1">
              <a:spLocks noChangeArrowheads="1"/>
            </p:cNvSpPr>
            <p:nvPr/>
          </p:nvSpPr>
          <p:spPr bwMode="auto">
            <a:xfrm>
              <a:off x="46" y="2451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B350C"/>
                  </a:solidFill>
                  <a:latin typeface=".VnTime" panose="020B7200000000000000" pitchFamily="34" charset="0"/>
                </a:rPr>
                <a:t>   </a:t>
              </a:r>
              <a:r>
                <a:rPr lang="en-US" altLang="en-US" sz="2400" b="1">
                  <a:solidFill>
                    <a:schemeClr val="accent2"/>
                  </a:solidFill>
                  <a:latin typeface=".VnTime" panose="020B7200000000000000" pitchFamily="34" charset="0"/>
                </a:rPr>
                <a:t>Why(not)? </a:t>
              </a:r>
            </a:p>
          </p:txBody>
        </p:sp>
      </p:grpSp>
      <p:grpSp>
        <p:nvGrpSpPr>
          <p:cNvPr id="83986" name="Group 18"/>
          <p:cNvGrpSpPr>
            <a:grpSpLocks/>
          </p:cNvGrpSpPr>
          <p:nvPr/>
        </p:nvGrpSpPr>
        <p:grpSpPr bwMode="auto">
          <a:xfrm>
            <a:off x="1577976" y="496888"/>
            <a:ext cx="9332913" cy="874712"/>
            <a:chOff x="25" y="1033"/>
            <a:chExt cx="5879" cy="551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25" y="1033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  <a:latin typeface=".VnTime" panose="020B7200000000000000" pitchFamily="34" charset="0"/>
                </a:rPr>
                <a:t>a) Will Mrs. Quyen and her husband stay at Mrs. Smith’s house? </a:t>
              </a:r>
            </a:p>
          </p:txBody>
        </p:sp>
        <p:sp>
          <p:nvSpPr>
            <p:cNvPr id="56331" name="Text Box 16"/>
            <p:cNvSpPr txBox="1">
              <a:spLocks noChangeArrowheads="1"/>
            </p:cNvSpPr>
            <p:nvPr/>
          </p:nvSpPr>
          <p:spPr bwMode="auto">
            <a:xfrm>
              <a:off x="144" y="1296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  <a:latin typeface=".VnTime" panose="020B7200000000000000" pitchFamily="34" charset="0"/>
                </a:rPr>
                <a:t>  Why? Why not? </a:t>
              </a:r>
            </a:p>
          </p:txBody>
        </p:sp>
      </p:grp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1538288" y="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2. Answer the following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5" grpId="0"/>
      <p:bldP spid="83977" grpId="0"/>
      <p:bldP spid="83978" grpId="0"/>
      <p:bldP spid="83979" grpId="0"/>
      <p:bldP spid="839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3"/>
          <p:cNvSpPr>
            <a:spLocks noChangeArrowheads="1"/>
          </p:cNvSpPr>
          <p:nvPr/>
        </p:nvSpPr>
        <p:spPr bwMode="gray">
          <a:xfrm rot="5400000">
            <a:off x="5774532" y="3212307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gray">
          <a:xfrm rot="5400000">
            <a:off x="5774533" y="203597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gray">
          <a:xfrm rot="5400000">
            <a:off x="5774533" y="442674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gray">
          <a:xfrm rot="5400000">
            <a:off x="5774532" y="564118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6019647" y="2425573"/>
            <a:ext cx="446087" cy="519371"/>
            <a:chOff x="1872" y="1426"/>
            <a:chExt cx="2014" cy="2412"/>
          </a:xfrm>
        </p:grpSpPr>
        <p:sp>
          <p:nvSpPr>
            <p:cNvPr id="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28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25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0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6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46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gray">
            <a:xfrm>
              <a:off x="2296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64" name="Oval 81"/>
            <p:cNvSpPr>
              <a:spLocks noChangeArrowheads="1"/>
            </p:cNvSpPr>
            <p:nvPr/>
          </p:nvSpPr>
          <p:spPr bwMode="gray"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66" name="Oval 83"/>
            <p:cNvSpPr>
              <a:spLocks noChangeArrowheads="1"/>
            </p:cNvSpPr>
            <p:nvPr/>
          </p:nvSpPr>
          <p:spPr bwMode="gray"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57351" name="AutoShape 17"/>
          <p:cNvSpPr>
            <a:spLocks noChangeArrowheads="1"/>
          </p:cNvSpPr>
          <p:nvPr/>
        </p:nvSpPr>
        <p:spPr bwMode="gray">
          <a:xfrm>
            <a:off x="1800226" y="0"/>
            <a:ext cx="8639175" cy="1752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48450" y="2338388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648450" y="3552825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596064" y="2409825"/>
            <a:ext cx="3786187" cy="604838"/>
            <a:chOff x="881063" y="2185988"/>
            <a:chExt cx="3803867" cy="604837"/>
          </a:xfrm>
        </p:grpSpPr>
        <p:grpSp>
          <p:nvGrpSpPr>
            <p:cNvPr id="57452" name="Group 5"/>
            <p:cNvGrpSpPr>
              <a:grpSpLocks/>
            </p:cNvGrpSpPr>
            <p:nvPr/>
          </p:nvGrpSpPr>
          <p:grpSpPr bwMode="auto">
            <a:xfrm>
              <a:off x="881063" y="2185988"/>
              <a:ext cx="3762077" cy="604837"/>
              <a:chOff x="384" y="1344"/>
              <a:chExt cx="1584" cy="381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1584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7455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gray">
              <a:xfrm>
                <a:off x="478" y="1383"/>
                <a:ext cx="21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A</a:t>
                </a:r>
              </a:p>
            </p:txBody>
          </p:sp>
        </p:grpSp>
        <p:sp>
          <p:nvSpPr>
            <p:cNvPr id="57453" name="Text Box 26"/>
            <p:cNvSpPr txBox="1">
              <a:spLocks noChangeArrowheads="1"/>
            </p:cNvSpPr>
            <p:nvPr/>
          </p:nvSpPr>
          <p:spPr bwMode="gray">
            <a:xfrm>
              <a:off x="1747101" y="2298700"/>
              <a:ext cx="293782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For 1 night</a:t>
              </a:r>
              <a:endParaRPr lang="en-US" altLang="en-US" sz="24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55" name="Group 27"/>
          <p:cNvGrpSpPr>
            <a:grpSpLocks/>
          </p:cNvGrpSpPr>
          <p:nvPr/>
        </p:nvGrpSpPr>
        <p:grpSpPr bwMode="auto">
          <a:xfrm rot="5400000">
            <a:off x="5674520" y="2207420"/>
            <a:ext cx="992187" cy="930275"/>
            <a:chOff x="1872" y="1824"/>
            <a:chExt cx="2014" cy="1821"/>
          </a:xfrm>
        </p:grpSpPr>
        <p:sp>
          <p:nvSpPr>
            <p:cNvPr id="29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6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4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44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49" name="Oval 3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51" name="Oval 3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 rot="5400000">
            <a:off x="6019646" y="3640010"/>
            <a:ext cx="446088" cy="519371"/>
            <a:chOff x="1872" y="1426"/>
            <a:chExt cx="2014" cy="2412"/>
          </a:xfrm>
        </p:grpSpPr>
        <p:sp>
          <p:nvSpPr>
            <p:cNvPr id="3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28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25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0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3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43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44" name="Oval 80"/>
            <p:cNvSpPr>
              <a:spLocks noChangeArrowheads="1"/>
            </p:cNvSpPr>
            <p:nvPr/>
          </p:nvSpPr>
          <p:spPr bwMode="gray">
            <a:xfrm>
              <a:off x="2296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40" name="Oval 81"/>
            <p:cNvSpPr>
              <a:spLocks noChangeArrowheads="1"/>
            </p:cNvSpPr>
            <p:nvPr/>
          </p:nvSpPr>
          <p:spPr bwMode="gray"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46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42" name="Oval 83"/>
            <p:cNvSpPr>
              <a:spLocks noChangeArrowheads="1"/>
            </p:cNvSpPr>
            <p:nvPr/>
          </p:nvSpPr>
          <p:spPr bwMode="gray"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6019646" y="4836985"/>
            <a:ext cx="446088" cy="519371"/>
            <a:chOff x="1872" y="1426"/>
            <a:chExt cx="2014" cy="2412"/>
          </a:xfrm>
        </p:grpSpPr>
        <p:sp>
          <p:nvSpPr>
            <p:cNvPr id="4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28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25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0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2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42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4" name="Oval 80"/>
            <p:cNvSpPr>
              <a:spLocks noChangeArrowheads="1"/>
            </p:cNvSpPr>
            <p:nvPr/>
          </p:nvSpPr>
          <p:spPr bwMode="gray">
            <a:xfrm>
              <a:off x="2296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31" name="Oval 81"/>
            <p:cNvSpPr>
              <a:spLocks noChangeArrowheads="1"/>
            </p:cNvSpPr>
            <p:nvPr/>
          </p:nvSpPr>
          <p:spPr bwMode="gray"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6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33" name="Oval 83"/>
            <p:cNvSpPr>
              <a:spLocks noChangeArrowheads="1"/>
            </p:cNvSpPr>
            <p:nvPr/>
          </p:nvSpPr>
          <p:spPr bwMode="gray"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6019646" y="5979985"/>
            <a:ext cx="446088" cy="519371"/>
            <a:chOff x="1872" y="1426"/>
            <a:chExt cx="2014" cy="2412"/>
          </a:xfrm>
        </p:grpSpPr>
        <p:sp>
          <p:nvSpPr>
            <p:cNvPr id="5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28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25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0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1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42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gray">
            <a:xfrm>
              <a:off x="2296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22" name="Oval 81"/>
            <p:cNvSpPr>
              <a:spLocks noChangeArrowheads="1"/>
            </p:cNvSpPr>
            <p:nvPr/>
          </p:nvSpPr>
          <p:spPr bwMode="gray"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24" name="Oval 83"/>
            <p:cNvSpPr>
              <a:spLocks noChangeArrowheads="1"/>
            </p:cNvSpPr>
            <p:nvPr/>
          </p:nvSpPr>
          <p:spPr bwMode="gray"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727826" y="3541713"/>
            <a:ext cx="3725863" cy="614362"/>
            <a:chOff x="508" y="2112"/>
            <a:chExt cx="1583" cy="387"/>
          </a:xfrm>
        </p:grpSpPr>
        <p:sp>
          <p:nvSpPr>
            <p:cNvPr id="6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9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565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p:sp>
          <p:nvSpPr>
            <p:cNvPr id="57415" name="Text Box 16"/>
            <p:cNvSpPr txBox="1">
              <a:spLocks noChangeArrowheads="1"/>
            </p:cNvSpPr>
            <p:nvPr/>
          </p:nvSpPr>
          <p:spPr bwMode="gray">
            <a:xfrm>
              <a:off x="835" y="2197"/>
              <a:ext cx="1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For 2 nights</a:t>
              </a:r>
              <a:endParaRPr lang="en-US" altLang="en-US" sz="24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60" name="Group 37"/>
          <p:cNvGrpSpPr>
            <a:grpSpLocks/>
          </p:cNvGrpSpPr>
          <p:nvPr/>
        </p:nvGrpSpPr>
        <p:grpSpPr bwMode="auto">
          <a:xfrm rot="5400000">
            <a:off x="5706269" y="3421857"/>
            <a:ext cx="992188" cy="930275"/>
            <a:chOff x="1872" y="1824"/>
            <a:chExt cx="2014" cy="1821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6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7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05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406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80" name="Oval 43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08" name="Oval 4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82" name="Oval 45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10" name="Oval 4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57361" name="Group 27"/>
          <p:cNvGrpSpPr>
            <a:grpSpLocks/>
          </p:cNvGrpSpPr>
          <p:nvPr/>
        </p:nvGrpSpPr>
        <p:grpSpPr bwMode="auto">
          <a:xfrm rot="5400000">
            <a:off x="5674519" y="4644232"/>
            <a:ext cx="992188" cy="930275"/>
            <a:chOff x="1872" y="1824"/>
            <a:chExt cx="2014" cy="1821"/>
          </a:xfrm>
        </p:grpSpPr>
        <p:sp>
          <p:nvSpPr>
            <p:cNvPr id="85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6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6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39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39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399" name="Oval 3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401" name="Oval 3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6724650" y="5927726"/>
            <a:ext cx="3657600" cy="606425"/>
            <a:chOff x="508" y="2112"/>
            <a:chExt cx="1554" cy="382"/>
          </a:xfrm>
        </p:grpSpPr>
        <p:sp>
          <p:nvSpPr>
            <p:cNvPr id="9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40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6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8" name="Text Box 15"/>
            <p:cNvSpPr txBox="1">
              <a:spLocks noChangeArrowheads="1"/>
            </p:cNvSpPr>
            <p:nvPr/>
          </p:nvSpPr>
          <p:spPr bwMode="gray">
            <a:xfrm>
              <a:off x="570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</a:t>
              </a:r>
            </a:p>
          </p:txBody>
        </p:sp>
        <p:sp>
          <p:nvSpPr>
            <p:cNvPr id="57392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1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For 4 nights</a:t>
              </a:r>
              <a:endPara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63" name="Group 37"/>
          <p:cNvGrpSpPr>
            <a:grpSpLocks/>
          </p:cNvGrpSpPr>
          <p:nvPr/>
        </p:nvGrpSpPr>
        <p:grpSpPr bwMode="auto">
          <a:xfrm rot="5400000">
            <a:off x="5706269" y="5787232"/>
            <a:ext cx="992188" cy="930275"/>
            <a:chOff x="1872" y="1824"/>
            <a:chExt cx="2014" cy="1821"/>
          </a:xfrm>
        </p:grpSpPr>
        <p:sp>
          <p:nvSpPr>
            <p:cNvPr id="101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6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382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7383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385" name="Oval 4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7387" name="Oval 4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110" name="Rectangle 20"/>
          <p:cNvSpPr>
            <a:spLocks noChangeArrowheads="1"/>
          </p:cNvSpPr>
          <p:nvPr/>
        </p:nvSpPr>
        <p:spPr bwMode="auto">
          <a:xfrm>
            <a:off x="6648450" y="4767263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3136" name="Group 11"/>
          <p:cNvGrpSpPr>
            <a:grpSpLocks/>
          </p:cNvGrpSpPr>
          <p:nvPr/>
        </p:nvGrpSpPr>
        <p:grpSpPr bwMode="auto">
          <a:xfrm>
            <a:off x="6731000" y="4792663"/>
            <a:ext cx="3722688" cy="614362"/>
            <a:chOff x="508" y="2112"/>
            <a:chExt cx="1582" cy="387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137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138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139" name="Text Box 15"/>
            <p:cNvSpPr txBox="1">
              <a:spLocks noChangeArrowheads="1"/>
            </p:cNvSpPr>
            <p:nvPr/>
          </p:nvSpPr>
          <p:spPr bwMode="gray">
            <a:xfrm>
              <a:off x="550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p:sp>
          <p:nvSpPr>
            <p:cNvPr id="57378" name="Text Box 16"/>
            <p:cNvSpPr txBox="1">
              <a:spLocks noChangeArrowheads="1"/>
            </p:cNvSpPr>
            <p:nvPr/>
          </p:nvSpPr>
          <p:spPr bwMode="gray">
            <a:xfrm>
              <a:off x="815" y="2186"/>
              <a:ext cx="1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For 3 nights</a:t>
              </a:r>
              <a:endParaRPr lang="en-US" altLang="en-US" sz="24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6667500" y="5891213"/>
            <a:ext cx="3843338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7367" name="Text Box 26"/>
          <p:cNvSpPr txBox="1">
            <a:spLocks noChangeArrowheads="1"/>
          </p:cNvSpPr>
          <p:nvPr/>
        </p:nvSpPr>
        <p:spPr bwMode="gray">
          <a:xfrm>
            <a:off x="2295525" y="246064"/>
            <a:ext cx="8286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fr-F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 How long will Mrs. Quyen and her </a:t>
            </a:r>
          </a:p>
          <a:p>
            <a:pPr eaLnBrk="1" hangingPunct="1"/>
            <a:r>
              <a:rPr lang="fr-F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    husband stay in San Francisco? </a:t>
            </a:r>
            <a:endParaRPr lang="en-US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140" name="Group 11"/>
          <p:cNvGrpSpPr>
            <a:grpSpLocks/>
          </p:cNvGrpSpPr>
          <p:nvPr/>
        </p:nvGrpSpPr>
        <p:grpSpPr bwMode="auto">
          <a:xfrm>
            <a:off x="6724650" y="4813301"/>
            <a:ext cx="3722688" cy="614363"/>
            <a:chOff x="508" y="2112"/>
            <a:chExt cx="1582" cy="387"/>
          </a:xfrm>
        </p:grpSpPr>
        <p:sp>
          <p:nvSpPr>
            <p:cNvPr id="11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gray">
            <a:xfrm>
              <a:off x="551" y="2139"/>
              <a:ext cx="1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p:sp>
          <p:nvSpPr>
            <p:cNvPr id="57373" name="Text Box 16"/>
            <p:cNvSpPr txBox="1">
              <a:spLocks noChangeArrowheads="1"/>
            </p:cNvSpPr>
            <p:nvPr/>
          </p:nvSpPr>
          <p:spPr bwMode="gray">
            <a:xfrm>
              <a:off x="815" y="2186"/>
              <a:ext cx="1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FF0000"/>
                  </a:solidFill>
                  <a:cs typeface="Arial" panose="020B0604020202020204" pitchFamily="34" charset="0"/>
                </a:rPr>
                <a:t>For 3 nights</a:t>
              </a:r>
              <a:endParaRPr lang="en-US" altLang="en-US" sz="24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3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110" grpId="0" animBg="1"/>
      <p:bldP spid="1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2311401" y="4143375"/>
            <a:ext cx="7929563" cy="2643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881189" y="785813"/>
            <a:ext cx="1571625" cy="4500562"/>
            <a:chOff x="357188" y="785813"/>
            <a:chExt cx="1571625" cy="4500577"/>
          </a:xfrm>
        </p:grpSpPr>
        <p:sp>
          <p:nvSpPr>
            <p:cNvPr id="144" name="Rectangle 63"/>
            <p:cNvSpPr>
              <a:spLocks noChangeArrowheads="1"/>
            </p:cNvSpPr>
            <p:nvPr/>
          </p:nvSpPr>
          <p:spPr bwMode="gray">
            <a:xfrm>
              <a:off x="357188" y="785813"/>
              <a:ext cx="1571625" cy="2143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vi-VN"/>
            </a:p>
          </p:txBody>
        </p:sp>
        <p:sp>
          <p:nvSpPr>
            <p:cNvPr id="5" name="Rectangle 63"/>
            <p:cNvSpPr>
              <a:spLocks noChangeArrowheads="1"/>
            </p:cNvSpPr>
            <p:nvPr/>
          </p:nvSpPr>
          <p:spPr bwMode="gray">
            <a:xfrm rot="5400000">
              <a:off x="-1678788" y="3036102"/>
              <a:ext cx="4286264" cy="2143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vi-VN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 rot="5400000">
            <a:off x="1735092" y="5160727"/>
            <a:ext cx="446088" cy="519587"/>
            <a:chOff x="1872" y="1425"/>
            <a:chExt cx="2014" cy="2413"/>
          </a:xfrm>
        </p:grpSpPr>
        <p:sp>
          <p:nvSpPr>
            <p:cNvPr id="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28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25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0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42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843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gray">
            <a:xfrm>
              <a:off x="2296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432" name="Oval 81"/>
            <p:cNvSpPr>
              <a:spLocks noChangeArrowheads="1"/>
            </p:cNvSpPr>
            <p:nvPr/>
          </p:nvSpPr>
          <p:spPr bwMode="gray"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434" name="Oval 83"/>
            <p:cNvSpPr>
              <a:spLocks noChangeArrowheads="1"/>
            </p:cNvSpPr>
            <p:nvPr/>
          </p:nvSpPr>
          <p:spPr bwMode="gray"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166939" y="0"/>
            <a:ext cx="8370887" cy="1905000"/>
          </a:xfrm>
          <a:prstGeom prst="roundRect">
            <a:avLst>
              <a:gd name="adj" fmla="val 50000"/>
            </a:avLst>
          </a:prstGeom>
          <a:solidFill>
            <a:srgbClr val="000099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06664" y="4214813"/>
            <a:ext cx="7519987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87625" y="4191001"/>
            <a:ext cx="7366000" cy="523875"/>
            <a:chOff x="881063" y="2152646"/>
            <a:chExt cx="7366027" cy="738185"/>
          </a:xfrm>
        </p:grpSpPr>
        <p:grpSp>
          <p:nvGrpSpPr>
            <p:cNvPr id="58420" name="Group 5"/>
            <p:cNvGrpSpPr>
              <a:grpSpLocks/>
            </p:cNvGrpSpPr>
            <p:nvPr/>
          </p:nvGrpSpPr>
          <p:grpSpPr bwMode="auto">
            <a:xfrm>
              <a:off x="881063" y="2152646"/>
              <a:ext cx="7296150" cy="738185"/>
              <a:chOff x="384" y="1323"/>
              <a:chExt cx="3072" cy="465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8423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latin typeface="+mn-lt"/>
                  </a:rPr>
                  <a:t>A</a:t>
                </a:r>
              </a:p>
            </p:txBody>
          </p:sp>
        </p:grpSp>
        <p:sp>
          <p:nvSpPr>
            <p:cNvPr id="58421" name="Text Box 26"/>
            <p:cNvSpPr txBox="1">
              <a:spLocks noChangeArrowheads="1"/>
            </p:cNvSpPr>
            <p:nvPr/>
          </p:nvSpPr>
          <p:spPr bwMode="gray">
            <a:xfrm>
              <a:off x="1747841" y="2186200"/>
              <a:ext cx="6499249" cy="64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supper</a:t>
              </a:r>
              <a:endParaRPr lang="en-US" altLang="en-US" sz="24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 rot="5400000">
            <a:off x="1421606" y="4968081"/>
            <a:ext cx="992188" cy="930276"/>
            <a:chOff x="1872" y="1824"/>
            <a:chExt cx="2014" cy="1821"/>
          </a:xfrm>
        </p:grpSpPr>
        <p:sp>
          <p:nvSpPr>
            <p:cNvPr id="29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6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41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5841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417" name="Oval 3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58419" name="Oval 3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118" name="12-Point Star 117"/>
          <p:cNvSpPr/>
          <p:nvPr/>
        </p:nvSpPr>
        <p:spPr bwMode="auto">
          <a:xfrm>
            <a:off x="10326688" y="6503988"/>
            <a:ext cx="361950" cy="373062"/>
          </a:xfrm>
          <a:prstGeom prst="star1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vi-VN" b="1"/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506664" y="4857750"/>
            <a:ext cx="7519987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587625" y="4833939"/>
            <a:ext cx="7366000" cy="523875"/>
            <a:chOff x="881063" y="2152643"/>
            <a:chExt cx="7366027" cy="738184"/>
          </a:xfrm>
        </p:grpSpPr>
        <p:grpSp>
          <p:nvGrpSpPr>
            <p:cNvPr id="58405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8184"/>
              <a:chOff x="384" y="1323"/>
              <a:chExt cx="3072" cy="465"/>
            </a:xfrm>
          </p:grpSpPr>
          <p:sp>
            <p:nvSpPr>
              <p:cNvPr id="123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8408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26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latin typeface="+mn-lt"/>
                  </a:rPr>
                  <a:t>B</a:t>
                </a:r>
              </a:p>
            </p:txBody>
          </p:sp>
        </p:grpSp>
        <p:sp>
          <p:nvSpPr>
            <p:cNvPr id="58406" name="Text Box 26"/>
            <p:cNvSpPr txBox="1">
              <a:spLocks noChangeArrowheads="1"/>
            </p:cNvSpPr>
            <p:nvPr/>
          </p:nvSpPr>
          <p:spPr bwMode="gray">
            <a:xfrm>
              <a:off x="1747841" y="2186197"/>
              <a:ext cx="6499249" cy="64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breakfast</a:t>
              </a:r>
              <a:endParaRPr lang="en-US" altLang="en-US" sz="24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2525714" y="5500688"/>
            <a:ext cx="7519987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06675" y="5476876"/>
            <a:ext cx="7418388" cy="523875"/>
            <a:chOff x="881063" y="2152643"/>
            <a:chExt cx="7418415" cy="738184"/>
          </a:xfrm>
        </p:grpSpPr>
        <p:grpSp>
          <p:nvGrpSpPr>
            <p:cNvPr id="58399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8184"/>
              <a:chOff x="384" y="1323"/>
              <a:chExt cx="3072" cy="465"/>
            </a:xfrm>
          </p:grpSpPr>
          <p:sp>
            <p:nvSpPr>
              <p:cNvPr id="131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8402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34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58400" name="Text Box 26"/>
            <p:cNvSpPr txBox="1">
              <a:spLocks noChangeArrowheads="1"/>
            </p:cNvSpPr>
            <p:nvPr/>
          </p:nvSpPr>
          <p:spPr bwMode="gray">
            <a:xfrm>
              <a:off x="1747841" y="2186197"/>
              <a:ext cx="6551637" cy="64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lunch</a:t>
              </a:r>
              <a:endParaRPr lang="en-US" altLang="en-US" sz="24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2525714" y="6143625"/>
            <a:ext cx="7519987" cy="5715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2606675" y="6119814"/>
            <a:ext cx="7346950" cy="523875"/>
            <a:chOff x="881063" y="2152643"/>
            <a:chExt cx="7346977" cy="738184"/>
          </a:xfrm>
        </p:grpSpPr>
        <p:grpSp>
          <p:nvGrpSpPr>
            <p:cNvPr id="58393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8184"/>
              <a:chOff x="384" y="1323"/>
              <a:chExt cx="3072" cy="465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8396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latin typeface="+mn-lt"/>
                  </a:rPr>
                  <a:t>D</a:t>
                </a:r>
              </a:p>
            </p:txBody>
          </p:sp>
        </p:grpSp>
        <p:sp>
          <p:nvSpPr>
            <p:cNvPr id="58394" name="Text Box 26"/>
            <p:cNvSpPr txBox="1">
              <a:spLocks noChangeArrowheads="1"/>
            </p:cNvSpPr>
            <p:nvPr/>
          </p:nvSpPr>
          <p:spPr bwMode="gray">
            <a:xfrm>
              <a:off x="1747841" y="2186197"/>
              <a:ext cx="6480199" cy="64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0000CC"/>
                  </a:solidFill>
                  <a:cs typeface="Arial" panose="020B0604020202020204" pitchFamily="34" charset="0"/>
                </a:rPr>
                <a:t>dinner</a:t>
              </a:r>
              <a:endParaRPr lang="en-US" altLang="en-US" sz="24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8384" name="Text Box 26"/>
          <p:cNvSpPr txBox="1">
            <a:spLocks noChangeArrowheads="1"/>
          </p:cNvSpPr>
          <p:nvPr/>
        </p:nvSpPr>
        <p:spPr bwMode="gray">
          <a:xfrm>
            <a:off x="2595564" y="214313"/>
            <a:ext cx="750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8385" name="Text Box 26"/>
          <p:cNvSpPr txBox="1">
            <a:spLocks noChangeArrowheads="1"/>
          </p:cNvSpPr>
          <p:nvPr/>
        </p:nvSpPr>
        <p:spPr bwMode="gray">
          <a:xfrm>
            <a:off x="2351088" y="404813"/>
            <a:ext cx="774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2. Mrs. Quyen will come over Mrs. Smith’s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house for..............</a:t>
            </a:r>
            <a:endParaRPr lang="en-US" altLang="en-US" b="1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613025" y="6130926"/>
            <a:ext cx="7346950" cy="519113"/>
            <a:chOff x="881063" y="2152643"/>
            <a:chExt cx="7346977" cy="731834"/>
          </a:xfrm>
        </p:grpSpPr>
        <p:grpSp>
          <p:nvGrpSpPr>
            <p:cNvPr id="58387" name="Group 5"/>
            <p:cNvGrpSpPr>
              <a:grpSpLocks/>
            </p:cNvGrpSpPr>
            <p:nvPr/>
          </p:nvGrpSpPr>
          <p:grpSpPr bwMode="auto">
            <a:xfrm>
              <a:off x="881063" y="2152643"/>
              <a:ext cx="7296150" cy="731834"/>
              <a:chOff x="384" y="1323"/>
              <a:chExt cx="3072" cy="461"/>
            </a:xfrm>
          </p:grpSpPr>
          <p:sp>
            <p:nvSpPr>
              <p:cNvPr id="139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79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8390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42" name="Text Box 9"/>
              <p:cNvSpPr txBox="1">
                <a:spLocks noChangeArrowheads="1"/>
              </p:cNvSpPr>
              <p:nvPr/>
            </p:nvSpPr>
            <p:spPr bwMode="gray">
              <a:xfrm>
                <a:off x="478" y="1323"/>
                <a:ext cx="211" cy="4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latin typeface="+mn-lt"/>
                  </a:rPr>
                  <a:t>D</a:t>
                </a:r>
              </a:p>
            </p:txBody>
          </p:sp>
        </p:grpSp>
        <p:sp>
          <p:nvSpPr>
            <p:cNvPr id="58388" name="Text Box 26"/>
            <p:cNvSpPr txBox="1">
              <a:spLocks noChangeArrowheads="1"/>
            </p:cNvSpPr>
            <p:nvPr/>
          </p:nvSpPr>
          <p:spPr bwMode="gray">
            <a:xfrm>
              <a:off x="1747841" y="2186197"/>
              <a:ext cx="6480199" cy="65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400" b="1">
                  <a:solidFill>
                    <a:srgbClr val="FF0000"/>
                  </a:solidFill>
                  <a:cs typeface="Arial" panose="020B0604020202020204" pitchFamily="34" charset="0"/>
                </a:rPr>
                <a:t>dinner</a:t>
              </a:r>
              <a:endParaRPr lang="en-US" altLang="en-US" sz="24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19" grpId="0" animBg="1"/>
      <p:bldP spid="119" grpId="0" animBg="1"/>
      <p:bldP spid="127" grpId="0" animBg="1"/>
      <p:bldP spid="1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651000" y="2041526"/>
            <a:ext cx="9144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Hoa:</a:t>
            </a:r>
            <a:r>
              <a:rPr lang="en-US" altLang="en-US" sz="2000" b="1">
                <a:solidFill>
                  <a:srgbClr val="000066"/>
                </a:solidFill>
              </a:rPr>
              <a:t>   Hello.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Ba:</a:t>
            </a:r>
            <a:r>
              <a:rPr lang="en-US" altLang="en-US" sz="2000" b="1">
                <a:solidFill>
                  <a:srgbClr val="000066"/>
                </a:solidFill>
              </a:rPr>
              <a:t> Hoa, It’s </a:t>
            </a:r>
            <a:r>
              <a:rPr lang="en-US" altLang="en-US" sz="2000" b="1" i="1">
                <a:solidFill>
                  <a:srgbClr val="000066"/>
                </a:solidFill>
              </a:rPr>
              <a:t>………… </a:t>
            </a:r>
            <a:r>
              <a:rPr lang="en-US" altLang="en-US" sz="2000" b="1">
                <a:solidFill>
                  <a:srgbClr val="000066"/>
                </a:solidFill>
              </a:rPr>
              <a:t>I am </a:t>
            </a:r>
            <a:r>
              <a:rPr lang="en-US" altLang="en-US" sz="2000" b="1" i="1">
                <a:solidFill>
                  <a:srgbClr val="000066"/>
                </a:solidFill>
              </a:rPr>
              <a:t>……………………………..</a:t>
            </a:r>
            <a:r>
              <a:rPr lang="en-US" altLang="en-US" sz="2000" b="1">
                <a:solidFill>
                  <a:srgbClr val="000066"/>
                </a:solidFill>
              </a:rPr>
              <a:t> Thai Binh.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Hoa:</a:t>
            </a:r>
            <a:r>
              <a:rPr lang="en-US" altLang="en-US" sz="2000" b="1">
                <a:solidFill>
                  <a:srgbClr val="000066"/>
                </a:solidFill>
              </a:rPr>
              <a:t>    Hello, ………….. This is ………………….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Ba:</a:t>
            </a:r>
            <a:r>
              <a:rPr lang="en-US" altLang="en-US" sz="2000" b="1">
                <a:solidFill>
                  <a:srgbClr val="000066"/>
                </a:solidFill>
              </a:rPr>
              <a:t>My Mom and I………………………………………next Sunday.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Hoa:</a:t>
            </a:r>
            <a:r>
              <a:rPr lang="en-US" altLang="en-US" sz="2000" b="1">
                <a:solidFill>
                  <a:srgbClr val="000066"/>
                </a:solidFill>
              </a:rPr>
              <a:t>  That’s wonderful</a:t>
            </a:r>
            <a:r>
              <a:rPr lang="en-US" altLang="en-US" sz="2000">
                <a:solidFill>
                  <a:srgbClr val="000066"/>
                </a:solidFill>
              </a:rPr>
              <a:t>! </a:t>
            </a:r>
            <a:r>
              <a:rPr lang="en-US" altLang="en-US" sz="2000" b="1">
                <a:solidFill>
                  <a:srgbClr val="000066"/>
                </a:solidFill>
              </a:rPr>
              <a:t>Would you like ……………………………………………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</a:rPr>
              <a:t>…………………………………………………………………………………………?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Ba:</a:t>
            </a:r>
            <a:r>
              <a:rPr lang="en-US" altLang="en-US" sz="2000" b="1">
                <a:solidFill>
                  <a:srgbClr val="000066"/>
                </a:solidFill>
              </a:rPr>
              <a:t> ………………………………………………., but we’re coming on a tour. 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</a:rPr>
              <a:t>                       Our accommodation is included in the ticket price.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Hoa:</a:t>
            </a:r>
            <a:r>
              <a:rPr lang="en-US" altLang="en-US" sz="2000" b="1">
                <a:solidFill>
                  <a:srgbClr val="000066"/>
                </a:solidFill>
              </a:rPr>
              <a:t>  Then you must ………………………………………………………………..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Ba:</a:t>
            </a:r>
            <a:r>
              <a:rPr lang="en-US" altLang="en-US" sz="2000" b="1">
                <a:solidFill>
                  <a:srgbClr val="000066"/>
                </a:solidFill>
              </a:rPr>
              <a:t> Yes, …………………………………… we’ll only be in town for …………….. 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</a:rPr>
              <a:t>        We leave on the ……………………...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Hoa:</a:t>
            </a:r>
            <a:r>
              <a:rPr lang="en-US" altLang="en-US" sz="2000" b="1">
                <a:solidFill>
                  <a:srgbClr val="000066"/>
                </a:solidFill>
              </a:rPr>
              <a:t>  Are you free on …………………………………?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Ba:</a:t>
            </a:r>
            <a:r>
              <a:rPr lang="en-US" altLang="en-US" sz="2000" b="1">
                <a:solidFill>
                  <a:srgbClr val="000066"/>
                </a:solidFill>
              </a:rPr>
              <a:t> ……………………………………………………………………………………..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Hoa:</a:t>
            </a:r>
            <a:r>
              <a:rPr lang="en-US" altLang="en-US" sz="2000" b="1">
                <a:solidFill>
                  <a:srgbClr val="000066"/>
                </a:solidFill>
              </a:rPr>
              <a:t> That sounds fine. Thanks, Ba. See you then.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Ba:</a:t>
            </a:r>
            <a:r>
              <a:rPr lang="en-US" altLang="en-US" sz="2000" b="1">
                <a:solidFill>
                  <a:srgbClr val="000066"/>
                </a:solidFill>
              </a:rPr>
              <a:t>  ……………………………………….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0" y="0"/>
            <a:ext cx="9296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 Imagine you are Hoa and you are going to visit Hue.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 You are phoning your friend, Ba there.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 Using the dialogue between Mrs. Smith and Mrs. Quyen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 you have learnt, complete the following dialogue(make some changes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if necessary):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V="1">
            <a:off x="1524000" y="1981200"/>
            <a:ext cx="9144000" cy="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408363" y="375171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</a:t>
            </a:r>
            <a:r>
              <a:rPr lang="en-US" altLang="en-US" sz="2000" b="1" dirty="0" smtClean="0"/>
              <a:t>1:Getting </a:t>
            </a:r>
            <a:r>
              <a:rPr lang="en-US" altLang="en-US" sz="2000" b="1" dirty="0"/>
              <a:t>Started &amp; Listen and Read.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3428207" y="4191795"/>
            <a:ext cx="5334000" cy="15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417637" y="1524000"/>
            <a:ext cx="184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words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133600" y="4648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3733800" y="46482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gồm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2133600" y="394335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  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over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4038600" y="3962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2057400" y="3429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sb up 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3962400" y="3429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ai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57400" y="2449514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surprise</a:t>
            </a:r>
            <a:r>
              <a:rPr lang="en-US" altLang="en-US" sz="1800"/>
              <a:t>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657600" y="2449514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:ngạc nhiên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124200" y="2438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48000" y="4659314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1981200" y="2971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meeting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733800" y="2971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4038600" y="29718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họp mặt làm ăn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276600" y="3440114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05200" y="3962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584326" y="3217863"/>
            <a:ext cx="504825" cy="42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549400" y="2667000"/>
            <a:ext cx="584200" cy="579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544638" y="3240088"/>
            <a:ext cx="627062" cy="404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530350" y="3287714"/>
            <a:ext cx="852488" cy="979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549400" y="3322638"/>
            <a:ext cx="642938" cy="1554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081714" y="1447800"/>
            <a:ext cx="3519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* Review old structures:</a:t>
            </a:r>
          </a:p>
        </p:txBody>
      </p:sp>
      <p:sp>
        <p:nvSpPr>
          <p:cNvPr id="129" name="Text Box 16"/>
          <p:cNvSpPr txBox="1">
            <a:spLocks noChangeArrowheads="1"/>
          </p:cNvSpPr>
          <p:nvPr/>
        </p:nvSpPr>
        <p:spPr bwMode="auto">
          <a:xfrm>
            <a:off x="6065838" y="1752600"/>
            <a:ext cx="2544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1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Making an invitation :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7200900" y="2057401"/>
            <a:ext cx="2438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like….?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 flipH="1">
            <a:off x="7289800" y="2438400"/>
            <a:ext cx="11049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6183313" y="2590800"/>
            <a:ext cx="1524000" cy="457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Accepting</a:t>
            </a:r>
          </a:p>
        </p:txBody>
      </p:sp>
      <p:cxnSp>
        <p:nvCxnSpPr>
          <p:cNvPr id="166" name="Straight Arrow Connector 165"/>
          <p:cNvCxnSpPr/>
          <p:nvPr/>
        </p:nvCxnSpPr>
        <p:spPr>
          <a:xfrm flipH="1">
            <a:off x="6591300" y="30480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6057900" y="3276600"/>
            <a:ext cx="91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I/We’d love to</a:t>
            </a: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6972300" y="3048001"/>
            <a:ext cx="381000" cy="219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7075488" y="3276600"/>
            <a:ext cx="8493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great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8420100" y="2438401"/>
            <a:ext cx="762000" cy="155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8970963" y="2590800"/>
            <a:ext cx="112395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Declining</a:t>
            </a:r>
          </a:p>
        </p:txBody>
      </p:sp>
      <p:cxnSp>
        <p:nvCxnSpPr>
          <p:cNvPr id="172" name="Straight Arrow Connector 171"/>
          <p:cNvCxnSpPr/>
          <p:nvPr/>
        </p:nvCxnSpPr>
        <p:spPr>
          <a:xfrm flipH="1">
            <a:off x="8810626" y="3124200"/>
            <a:ext cx="600075" cy="17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7981950" y="3276600"/>
            <a:ext cx="1238250" cy="68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I/We’d love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to,but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9505951" y="3124200"/>
            <a:ext cx="455613" cy="198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9372600" y="3276600"/>
            <a:ext cx="1225550" cy="68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very kind of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you,but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6234114" y="4005264"/>
            <a:ext cx="3519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*New structures:</a:t>
            </a:r>
          </a:p>
        </p:txBody>
      </p:sp>
      <p:sp>
        <p:nvSpPr>
          <p:cNvPr id="177" name="Text Box 24"/>
          <p:cNvSpPr txBox="1">
            <a:spLocks noChangeArrowheads="1"/>
          </p:cNvSpPr>
          <p:nvPr/>
        </p:nvSpPr>
        <p:spPr bwMode="auto">
          <a:xfrm>
            <a:off x="6781800" y="4351339"/>
            <a:ext cx="1498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altLang="en-US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6248401" y="4732338"/>
            <a:ext cx="389731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S+be+always+Ving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 Box 24"/>
          <p:cNvSpPr txBox="1">
            <a:spLocks noChangeArrowheads="1"/>
          </p:cNvSpPr>
          <p:nvPr/>
        </p:nvSpPr>
        <p:spPr bwMode="auto">
          <a:xfrm>
            <a:off x="6781800" y="5199063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r>
              <a:rPr lang="en-US" altLang="en-US" sz="1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25"/>
          <p:cNvSpPr txBox="1">
            <a:spLocks noChangeArrowheads="1"/>
          </p:cNvSpPr>
          <p:nvPr/>
        </p:nvSpPr>
        <p:spPr bwMode="auto">
          <a:xfrm>
            <a:off x="6096000" y="55705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progressive tense with always to make a complaint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 Express someone who always does something that makes the other(s) annoyed.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5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117" grpId="0"/>
      <p:bldP spid="129" grpId="0"/>
      <p:bldP spid="163" grpId="0" animBg="1"/>
      <p:bldP spid="165" grpId="0" animBg="1"/>
      <p:bldP spid="167" grpId="0" animBg="1"/>
      <p:bldP spid="169" grpId="0" animBg="1"/>
      <p:bldP spid="171" grpId="0" animBg="1"/>
      <p:bldP spid="173" grpId="0" animBg="1"/>
      <p:bldP spid="175" grpId="0" animBg="1"/>
      <p:bldP spid="176" grpId="0"/>
      <p:bldP spid="177" grpId="0"/>
      <p:bldP spid="178" grpId="0" animBg="1"/>
      <p:bldP spid="179" grpId="0"/>
      <p:bldP spid="18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guo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733800" y="28194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.VnVogueH" pitchFamily="34" charset="0"/>
                <a:cs typeface="Arial" panose="020B0604020202020204" pitchFamily="34" charset="0"/>
              </a:rPr>
              <a:t>Home work :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276600" y="3030538"/>
            <a:ext cx="69342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cs typeface="Arial" panose="020B0604020202020204" pitchFamily="34" charset="0"/>
              </a:rPr>
              <a:t>HOMEWORK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cs typeface="Arial" panose="020B0604020202020204" pitchFamily="34" charset="0"/>
              </a:rPr>
              <a:t>- Learn the Vocabulary and structures by heart.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cs typeface="Arial" panose="020B0604020202020204" pitchFamily="34" charset="0"/>
              </a:rPr>
              <a:t>- Read the dialogue again, then redo all the exercises.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cs typeface="Arial" panose="020B0604020202020204" pitchFamily="34" charset="0"/>
              </a:rPr>
              <a:t>- Prepare: Lesson 2 (Speak) / Page113-114.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1587500" y="87313"/>
            <a:ext cx="9005888" cy="6691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Oval 9"/>
          <p:cNvSpPr>
            <a:spLocks noChangeArrowheads="1"/>
          </p:cNvSpPr>
          <p:nvPr/>
        </p:nvSpPr>
        <p:spPr bwMode="auto">
          <a:xfrm>
            <a:off x="4876800" y="2590800"/>
            <a:ext cx="2667000" cy="1600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257800" y="3124200"/>
            <a:ext cx="1981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Countries</a:t>
            </a:r>
          </a:p>
        </p:txBody>
      </p: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010400" y="1752600"/>
            <a:ext cx="2362200" cy="990600"/>
            <a:chOff x="3456" y="1104"/>
            <a:chExt cx="1488" cy="601"/>
          </a:xfrm>
        </p:grpSpPr>
        <p:sp>
          <p:nvSpPr>
            <p:cNvPr id="16442" name="Line 16"/>
            <p:cNvSpPr>
              <a:spLocks noChangeShapeType="1"/>
            </p:cNvSpPr>
            <p:nvPr/>
          </p:nvSpPr>
          <p:spPr bwMode="auto">
            <a:xfrm flipV="1">
              <a:off x="3456" y="1392"/>
              <a:ext cx="384" cy="3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Text Box 25"/>
            <p:cNvSpPr txBox="1">
              <a:spLocks noChangeArrowheads="1"/>
            </p:cNvSpPr>
            <p:nvPr/>
          </p:nvSpPr>
          <p:spPr bwMode="auto">
            <a:xfrm>
              <a:off x="3744" y="1104"/>
              <a:ext cx="1200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66"/>
                  </a:solidFill>
                </a:rPr>
                <a:t>Britain</a:t>
              </a:r>
            </a:p>
          </p:txBody>
        </p:sp>
      </p:grp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7543800" y="3429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8305800" y="312420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  The USA</a:t>
            </a:r>
          </a:p>
        </p:txBody>
      </p: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315200" y="3886201"/>
            <a:ext cx="2590800" cy="976313"/>
            <a:chOff x="3456" y="2544"/>
            <a:chExt cx="1632" cy="615"/>
          </a:xfrm>
        </p:grpSpPr>
        <p:sp>
          <p:nvSpPr>
            <p:cNvPr id="16440" name="Line 18"/>
            <p:cNvSpPr>
              <a:spLocks noChangeShapeType="1"/>
            </p:cNvSpPr>
            <p:nvPr/>
          </p:nvSpPr>
          <p:spPr bwMode="auto">
            <a:xfrm>
              <a:off x="3456" y="2544"/>
              <a:ext cx="48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Text Box 27"/>
            <p:cNvSpPr txBox="1">
              <a:spLocks noChangeArrowheads="1"/>
            </p:cNvSpPr>
            <p:nvPr/>
          </p:nvSpPr>
          <p:spPr bwMode="auto">
            <a:xfrm>
              <a:off x="3888" y="2832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66"/>
                  </a:solidFill>
                </a:rPr>
                <a:t>Canada</a:t>
              </a:r>
            </a:p>
          </p:txBody>
        </p:sp>
      </p:grp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5486400" y="533400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66"/>
                </a:solidFill>
              </a:rPr>
              <a:t>Thailand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6172201" y="1447801"/>
            <a:ext cx="36513" cy="1122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638800" y="99060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Japan</a:t>
            </a:r>
          </a:p>
        </p:txBody>
      </p:sp>
      <p:grpSp>
        <p:nvGrpSpPr>
          <p:cNvPr id="4312" name="Group 216"/>
          <p:cNvGrpSpPr>
            <a:grpSpLocks/>
          </p:cNvGrpSpPr>
          <p:nvPr/>
        </p:nvGrpSpPr>
        <p:grpSpPr bwMode="auto">
          <a:xfrm>
            <a:off x="3200400" y="1752601"/>
            <a:ext cx="2165350" cy="1001713"/>
            <a:chOff x="1056" y="1104"/>
            <a:chExt cx="1364" cy="631"/>
          </a:xfrm>
        </p:grpSpPr>
        <p:sp>
          <p:nvSpPr>
            <p:cNvPr id="16438" name="Line 20"/>
            <p:cNvSpPr>
              <a:spLocks noChangeShapeType="1"/>
            </p:cNvSpPr>
            <p:nvPr/>
          </p:nvSpPr>
          <p:spPr bwMode="auto">
            <a:xfrm>
              <a:off x="1872" y="1392"/>
              <a:ext cx="548" cy="34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Text Box 30"/>
            <p:cNvSpPr txBox="1">
              <a:spLocks noChangeArrowheads="1"/>
            </p:cNvSpPr>
            <p:nvPr/>
          </p:nvSpPr>
          <p:spPr bwMode="auto">
            <a:xfrm>
              <a:off x="1056" y="1104"/>
              <a:ext cx="12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Indonesia</a:t>
              </a:r>
            </a:p>
          </p:txBody>
        </p:sp>
      </p:grpSp>
      <p:grpSp>
        <p:nvGrpSpPr>
          <p:cNvPr id="4310" name="Group 214"/>
          <p:cNvGrpSpPr>
            <a:grpSpLocks/>
          </p:cNvGrpSpPr>
          <p:nvPr/>
        </p:nvGrpSpPr>
        <p:grpSpPr bwMode="auto">
          <a:xfrm>
            <a:off x="3098800" y="4064001"/>
            <a:ext cx="2427288" cy="925513"/>
            <a:chOff x="992" y="2560"/>
            <a:chExt cx="1529" cy="583"/>
          </a:xfrm>
        </p:grpSpPr>
        <p:sp>
          <p:nvSpPr>
            <p:cNvPr id="16436" name="Line 21"/>
            <p:cNvSpPr>
              <a:spLocks noChangeShapeType="1"/>
            </p:cNvSpPr>
            <p:nvPr/>
          </p:nvSpPr>
          <p:spPr bwMode="auto">
            <a:xfrm flipV="1">
              <a:off x="1968" y="2560"/>
              <a:ext cx="553" cy="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Text Box 31"/>
            <p:cNvSpPr txBox="1">
              <a:spLocks noChangeArrowheads="1"/>
            </p:cNvSpPr>
            <p:nvPr/>
          </p:nvSpPr>
          <p:spPr bwMode="auto">
            <a:xfrm>
              <a:off x="992" y="2816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Malaysia</a:t>
              </a:r>
            </a:p>
          </p:txBody>
        </p:sp>
      </p:grpSp>
      <p:grpSp>
        <p:nvGrpSpPr>
          <p:cNvPr id="4311" name="Group 215"/>
          <p:cNvGrpSpPr>
            <a:grpSpLocks/>
          </p:cNvGrpSpPr>
          <p:nvPr/>
        </p:nvGrpSpPr>
        <p:grpSpPr bwMode="auto">
          <a:xfrm>
            <a:off x="2452688" y="3157538"/>
            <a:ext cx="2424112" cy="519112"/>
            <a:chOff x="585" y="1989"/>
            <a:chExt cx="1527" cy="327"/>
          </a:xfrm>
        </p:grpSpPr>
        <p:sp>
          <p:nvSpPr>
            <p:cNvPr id="16434" name="Line 13"/>
            <p:cNvSpPr>
              <a:spLocks noChangeShapeType="1"/>
            </p:cNvSpPr>
            <p:nvPr/>
          </p:nvSpPr>
          <p:spPr bwMode="auto">
            <a:xfrm>
              <a:off x="1584" y="2160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Text Box 32"/>
            <p:cNvSpPr txBox="1">
              <a:spLocks noChangeArrowheads="1"/>
            </p:cNvSpPr>
            <p:nvPr/>
          </p:nvSpPr>
          <p:spPr bwMode="auto">
            <a:xfrm>
              <a:off x="585" y="1989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66"/>
                  </a:solidFill>
                </a:rPr>
                <a:t>Australia</a:t>
              </a:r>
            </a:p>
          </p:txBody>
        </p:sp>
      </p:grp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6248400" y="4191001"/>
            <a:ext cx="7938" cy="1241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14" name="Group 218"/>
          <p:cNvGrpSpPr>
            <a:grpSpLocks/>
          </p:cNvGrpSpPr>
          <p:nvPr/>
        </p:nvGrpSpPr>
        <p:grpSpPr bwMode="auto">
          <a:xfrm>
            <a:off x="6637338" y="990601"/>
            <a:ext cx="2659062" cy="1622425"/>
            <a:chOff x="3221" y="624"/>
            <a:chExt cx="1675" cy="1022"/>
          </a:xfrm>
        </p:grpSpPr>
        <p:sp>
          <p:nvSpPr>
            <p:cNvPr id="16432" name="Line 45"/>
            <p:cNvSpPr>
              <a:spLocks noChangeShapeType="1"/>
            </p:cNvSpPr>
            <p:nvPr/>
          </p:nvSpPr>
          <p:spPr bwMode="auto">
            <a:xfrm flipH="1">
              <a:off x="3221" y="864"/>
              <a:ext cx="427" cy="7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Text Box 47"/>
            <p:cNvSpPr txBox="1">
              <a:spLocks noChangeArrowheads="1"/>
            </p:cNvSpPr>
            <p:nvPr/>
          </p:nvSpPr>
          <p:spPr bwMode="auto">
            <a:xfrm>
              <a:off x="3696" y="624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France</a:t>
              </a:r>
            </a:p>
          </p:txBody>
        </p:sp>
      </p:grpSp>
      <p:grpSp>
        <p:nvGrpSpPr>
          <p:cNvPr id="4313" name="Group 217"/>
          <p:cNvGrpSpPr>
            <a:grpSpLocks/>
          </p:cNvGrpSpPr>
          <p:nvPr/>
        </p:nvGrpSpPr>
        <p:grpSpPr bwMode="auto">
          <a:xfrm>
            <a:off x="3733800" y="914401"/>
            <a:ext cx="2065338" cy="1698625"/>
            <a:chOff x="1392" y="576"/>
            <a:chExt cx="1301" cy="1070"/>
          </a:xfrm>
        </p:grpSpPr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2208" y="912"/>
              <a:ext cx="485" cy="7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Text Box 48"/>
            <p:cNvSpPr txBox="1">
              <a:spLocks noChangeArrowheads="1"/>
            </p:cNvSpPr>
            <p:nvPr/>
          </p:nvSpPr>
          <p:spPr bwMode="auto">
            <a:xfrm>
              <a:off x="1392" y="576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66"/>
                  </a:solidFill>
                </a:rPr>
                <a:t>Italy</a:t>
              </a:r>
            </a:p>
          </p:txBody>
        </p:sp>
      </p:grpSp>
      <p:grpSp>
        <p:nvGrpSpPr>
          <p:cNvPr id="4308" name="Group 212"/>
          <p:cNvGrpSpPr>
            <a:grpSpLocks/>
          </p:cNvGrpSpPr>
          <p:nvPr/>
        </p:nvGrpSpPr>
        <p:grpSpPr bwMode="auto">
          <a:xfrm>
            <a:off x="6691313" y="4146551"/>
            <a:ext cx="2838450" cy="1603375"/>
            <a:chOff x="3264" y="2640"/>
            <a:chExt cx="1788" cy="1010"/>
          </a:xfrm>
        </p:grpSpPr>
        <p:sp>
          <p:nvSpPr>
            <p:cNvPr id="16428" name="Line 43"/>
            <p:cNvSpPr>
              <a:spLocks noChangeShapeType="1"/>
            </p:cNvSpPr>
            <p:nvPr/>
          </p:nvSpPr>
          <p:spPr bwMode="auto">
            <a:xfrm>
              <a:off x="3264" y="2640"/>
              <a:ext cx="576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Text Box 49"/>
            <p:cNvSpPr txBox="1">
              <a:spLocks noChangeArrowheads="1"/>
            </p:cNvSpPr>
            <p:nvPr/>
          </p:nvSpPr>
          <p:spPr bwMode="auto">
            <a:xfrm>
              <a:off x="3852" y="3323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Germany</a:t>
              </a:r>
            </a:p>
          </p:txBody>
        </p:sp>
      </p:grpSp>
      <p:grpSp>
        <p:nvGrpSpPr>
          <p:cNvPr id="4309" name="Group 213"/>
          <p:cNvGrpSpPr>
            <a:grpSpLocks/>
          </p:cNvGrpSpPr>
          <p:nvPr/>
        </p:nvGrpSpPr>
        <p:grpSpPr bwMode="auto">
          <a:xfrm>
            <a:off x="3657600" y="4191001"/>
            <a:ext cx="2209800" cy="1509713"/>
            <a:chOff x="1344" y="2640"/>
            <a:chExt cx="1392" cy="951"/>
          </a:xfrm>
        </p:grpSpPr>
        <p:sp>
          <p:nvSpPr>
            <p:cNvPr id="16426" name="Line 44"/>
            <p:cNvSpPr>
              <a:spLocks noChangeShapeType="1"/>
            </p:cNvSpPr>
            <p:nvPr/>
          </p:nvSpPr>
          <p:spPr bwMode="auto">
            <a:xfrm flipH="1">
              <a:off x="2112" y="2640"/>
              <a:ext cx="624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Text Box 50"/>
            <p:cNvSpPr txBox="1">
              <a:spLocks noChangeArrowheads="1"/>
            </p:cNvSpPr>
            <p:nvPr/>
          </p:nvSpPr>
          <p:spPr bwMode="auto">
            <a:xfrm>
              <a:off x="1344" y="3264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66"/>
                  </a:solidFill>
                </a:rPr>
                <a:t>China</a:t>
              </a:r>
            </a:p>
          </p:txBody>
        </p:sp>
      </p:grpSp>
      <p:sp>
        <p:nvSpPr>
          <p:cNvPr id="4315" name="WordArt 219"/>
          <p:cNvSpPr>
            <a:spLocks noChangeArrowheads="1" noChangeShapeType="1" noTextEdit="1"/>
          </p:cNvSpPr>
          <p:nvPr/>
        </p:nvSpPr>
        <p:spPr bwMode="auto">
          <a:xfrm>
            <a:off x="5249863" y="3124200"/>
            <a:ext cx="1981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Countries</a:t>
            </a:r>
          </a:p>
        </p:txBody>
      </p:sp>
      <p:pic>
        <p:nvPicPr>
          <p:cNvPr id="16405" name="Picture 14" descr="C:\Program Files\Windows Sidebar\Gadgets\DigitalClock.Gadget\images\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921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0" descr="C:\Program Files\Windows Sidebar\Gadgets\DigitalClock.Gadget\images\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21" descr="C:\Program Files\Windows Sidebar\Gadgets\DigitalClock.Gadget\images\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2" descr="C:\Program Files\Windows Sidebar\Gadgets\DigitalClock.Gadget\images\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3" descr="C:\Program Files\Windows Sidebar\Gadgets\DigitalClock.Gadget\images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68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3498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24" descr="C:\Program Files\Windows Sidebar\Gadgets\DigitalClock.Gadget\images\c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552450"/>
            <a:ext cx="101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WordArt 269"/>
          <p:cNvSpPr>
            <a:spLocks noChangeArrowheads="1" noChangeShapeType="1" noTextEdit="1"/>
          </p:cNvSpPr>
          <p:nvPr/>
        </p:nvSpPr>
        <p:spPr bwMode="auto">
          <a:xfrm>
            <a:off x="5245101" y="161925"/>
            <a:ext cx="1838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500"/>
                                        <p:tgtEl>
                                          <p:spTgt spid="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3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500"/>
                                        <p:tgtEl>
                                          <p:spTgt spid="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500"/>
                                        <p:tgtEl>
                                          <p:spTgt spid="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500"/>
                                        <p:tgtEl>
                                          <p:spTgt spid="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500"/>
                                        <p:tgtEl>
                                          <p:spTgt spid="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95400" y="489408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Started(Page 111)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9" name="Group 27"/>
          <p:cNvGrpSpPr>
            <a:grpSpLocks/>
          </p:cNvGrpSpPr>
          <p:nvPr/>
        </p:nvGrpSpPr>
        <p:grpSpPr bwMode="auto">
          <a:xfrm>
            <a:off x="1538288" y="1971675"/>
            <a:ext cx="8970962" cy="2057400"/>
            <a:chOff x="30" y="1302"/>
            <a:chExt cx="5651" cy="1360"/>
          </a:xfrm>
        </p:grpSpPr>
        <p:pic>
          <p:nvPicPr>
            <p:cNvPr id="1845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1364"/>
              <a:ext cx="1652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" y="1375"/>
              <a:ext cx="1683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" y="1388"/>
              <a:ext cx="1556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Text Box 11"/>
            <p:cNvSpPr txBox="1">
              <a:spLocks noChangeArrowheads="1"/>
            </p:cNvSpPr>
            <p:nvPr/>
          </p:nvSpPr>
          <p:spPr bwMode="auto">
            <a:xfrm>
              <a:off x="30" y="1302"/>
              <a:ext cx="336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.VnTime" panose="020B7200000000000000" pitchFamily="34" charset="0"/>
                </a:rPr>
                <a:t>a)</a:t>
              </a:r>
            </a:p>
          </p:txBody>
        </p:sp>
        <p:sp>
          <p:nvSpPr>
            <p:cNvPr id="18454" name="Text Box 12"/>
            <p:cNvSpPr txBox="1">
              <a:spLocks noChangeArrowheads="1"/>
            </p:cNvSpPr>
            <p:nvPr/>
          </p:nvSpPr>
          <p:spPr bwMode="auto">
            <a:xfrm>
              <a:off x="1925" y="1344"/>
              <a:ext cx="336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.VnTime" panose="020B7200000000000000" pitchFamily="34" charset="0"/>
                </a:rPr>
                <a:t>b)</a:t>
              </a:r>
            </a:p>
          </p:txBody>
        </p:sp>
        <p:sp>
          <p:nvSpPr>
            <p:cNvPr id="18455" name="Text Box 13"/>
            <p:cNvSpPr txBox="1">
              <a:spLocks noChangeArrowheads="1"/>
            </p:cNvSpPr>
            <p:nvPr/>
          </p:nvSpPr>
          <p:spPr bwMode="auto">
            <a:xfrm>
              <a:off x="3883" y="1328"/>
              <a:ext cx="336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.VnTime" panose="020B7200000000000000" pitchFamily="34" charset="0"/>
                </a:rPr>
                <a:t>c)</a:t>
              </a:r>
            </a:p>
          </p:txBody>
        </p:sp>
      </p:grpSp>
      <p:grpSp>
        <p:nvGrpSpPr>
          <p:cNvPr id="33820" name="Group 28"/>
          <p:cNvGrpSpPr>
            <a:grpSpLocks/>
          </p:cNvGrpSpPr>
          <p:nvPr/>
        </p:nvGrpSpPr>
        <p:grpSpPr bwMode="auto">
          <a:xfrm>
            <a:off x="1524001" y="4424364"/>
            <a:ext cx="9015413" cy="1931987"/>
            <a:chOff x="22" y="2815"/>
            <a:chExt cx="5679" cy="1455"/>
          </a:xfrm>
        </p:grpSpPr>
        <p:pic>
          <p:nvPicPr>
            <p:cNvPr id="1844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2888"/>
              <a:ext cx="1654" cy="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" y="2926"/>
              <a:ext cx="168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907"/>
              <a:ext cx="1572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22" y="2815"/>
              <a:ext cx="336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.VnTime" panose="020B7200000000000000" pitchFamily="34" charset="0"/>
                </a:rPr>
                <a:t>d)</a:t>
              </a:r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1934" y="2854"/>
              <a:ext cx="336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.VnTime" panose="020B7200000000000000" pitchFamily="34" charset="0"/>
                </a:rPr>
                <a:t>e)</a:t>
              </a:r>
            </a:p>
          </p:txBody>
        </p:sp>
        <p:sp>
          <p:nvSpPr>
            <p:cNvPr id="18449" name="Text Box 16"/>
            <p:cNvSpPr txBox="1">
              <a:spLocks noChangeArrowheads="1"/>
            </p:cNvSpPr>
            <p:nvPr/>
          </p:nvSpPr>
          <p:spPr bwMode="auto">
            <a:xfrm>
              <a:off x="3905" y="2842"/>
              <a:ext cx="336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.VnTime" panose="020B7200000000000000" pitchFamily="34" charset="0"/>
                </a:rPr>
                <a:t>f)</a:t>
              </a:r>
            </a:p>
          </p:txBody>
        </p:sp>
      </p:grp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981200" y="963613"/>
            <a:ext cx="8591550" cy="1066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840039" y="952501"/>
            <a:ext cx="165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Canada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2830514" y="1455738"/>
            <a:ext cx="1804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Australia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737225" y="976313"/>
            <a:ext cx="165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Britain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5740400" y="1455738"/>
            <a:ext cx="165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Japan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8024813" y="998538"/>
            <a:ext cx="198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Thailand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8021638" y="1468438"/>
            <a:ext cx="1668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The USA</a:t>
            </a:r>
          </a:p>
        </p:txBody>
      </p:sp>
      <p:sp>
        <p:nvSpPr>
          <p:cNvPr id="18443" name="Text Box 26"/>
          <p:cNvSpPr txBox="1">
            <a:spLocks noChangeArrowheads="1"/>
          </p:cNvSpPr>
          <p:nvPr/>
        </p:nvSpPr>
        <p:spPr bwMode="auto">
          <a:xfrm>
            <a:off x="1828800" y="381001"/>
            <a:ext cx="2713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93642E-7 L -0.60174 0.358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7" y="17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82659E-7 L 0.28351 0.36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8728E-6 L 0.03038 0.427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2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39306E-6 L -0.36128 0.772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38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1503E-6 L 0.29514 0.776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38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82659E-7 L 0.30608 0.696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3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  <p:bldP spid="33810" grpId="0"/>
      <p:bldP spid="33810" grpId="1"/>
      <p:bldP spid="33811" grpId="0"/>
      <p:bldP spid="33811" grpId="1"/>
      <p:bldP spid="33813" grpId="0"/>
      <p:bldP spid="33813" grpId="1"/>
      <p:bldP spid="33814" grpId="0"/>
      <p:bldP spid="33814" grpId="1"/>
      <p:bldP spid="33815" grpId="0"/>
      <p:bldP spid="33815" grpId="1"/>
      <p:bldP spid="33816" grpId="0"/>
      <p:bldP spid="338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/>
          <p:cNvSpPr>
            <a:spLocks noChangeArrowheads="1"/>
          </p:cNvSpPr>
          <p:nvPr/>
        </p:nvSpPr>
        <p:spPr bwMode="gray">
          <a:xfrm>
            <a:off x="1524000" y="76200"/>
            <a:ext cx="9144000" cy="1371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prstShdw prst="shdw17" dist="77251" dir="15632261">
              <a:srgbClr val="FF990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>
              <a:latin typeface=".VnTimeH" pitchFamily="34" charset="0"/>
            </a:endParaRPr>
          </a:p>
          <a:p>
            <a:pPr algn="ctr">
              <a:defRPr/>
            </a:pPr>
            <a:endParaRPr lang="en-GB" sz="3200" b="1">
              <a:latin typeface=".VnTimeH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33600" y="1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.VnTimeH" panose="020B7200000000000000" pitchFamily="34" charset="0"/>
              </a:rPr>
              <a:t>Unit </a:t>
            </a:r>
            <a:r>
              <a:rPr lang="en-US" altLang="en-US" sz="2800" b="1" dirty="0">
                <a:solidFill>
                  <a:srgbClr val="000000"/>
                </a:solidFill>
                <a:latin typeface=".VnTimeH" panose="020B7200000000000000" pitchFamily="34" charset="0"/>
              </a:rPr>
              <a:t>12: A Vacation abroad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71752" y="514350"/>
            <a:ext cx="944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Lesson 1:Getting Started &amp; Listen and Read(Page111-113) .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I.Getting Started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0" y="1989138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names of the countries in the box with appropriate pictures/flags.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22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.VnTime" panose="020B7200000000000000" pitchFamily="34" charset="0"/>
              </a:rPr>
              <a:t>2. Tell your partner which country you would like to visit and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524001" y="85725"/>
            <a:ext cx="919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333FF"/>
                </a:solidFill>
              </a:rPr>
              <a:t>2. Tell your partner which country you would like to visit and why?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057400" y="533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.VnTime" panose="020B7200000000000000" pitchFamily="34" charset="0"/>
              </a:rPr>
              <a:t>Example: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014538" y="1114426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A: Which country do you want to visit?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981200" y="167640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B: I’d like to visit Australia.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001838" y="2332038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A: Why?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981200" y="2971801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B: Because Australian people are friendly.</a:t>
            </a: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1524000" y="3733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1905000" y="3773488"/>
            <a:ext cx="72390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.VnTime" panose="020B7200000000000000" pitchFamily="34" charset="0"/>
              </a:rPr>
              <a:t>The USA / see the Statue of Liberty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A:</a:t>
            </a:r>
            <a:r>
              <a:rPr lang="en-US" altLang="en-US" sz="2800" i="1">
                <a:solidFill>
                  <a:srgbClr val="FF0000"/>
                </a:solidFill>
                <a:latin typeface=".VnTime" panose="020B7200000000000000" pitchFamily="34" charset="0"/>
              </a:rPr>
              <a:t>………………………………………………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B:</a:t>
            </a:r>
            <a:r>
              <a:rPr lang="en-US" altLang="en-US" sz="2800" i="1">
                <a:solidFill>
                  <a:srgbClr val="FF0000"/>
                </a:solidFill>
                <a:latin typeface=".VnTime" panose="020B7200000000000000" pitchFamily="34" charset="0"/>
              </a:rPr>
              <a:t>………………………………………………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A</a:t>
            </a:r>
            <a:r>
              <a:rPr lang="en-US" altLang="en-US" sz="2800" i="1">
                <a:solidFill>
                  <a:srgbClr val="FF0000"/>
                </a:solidFill>
                <a:latin typeface=".VnTime" panose="020B7200000000000000" pitchFamily="34" charset="0"/>
              </a:rPr>
              <a:t>:………………………………………………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2800" i="1">
                <a:solidFill>
                  <a:srgbClr val="FF0000"/>
                </a:solidFill>
                <a:latin typeface=".VnTime" panose="020B7200000000000000" pitchFamily="34" charset="0"/>
              </a:rPr>
              <a:t>:……………………………………………...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90" grpId="0"/>
      <p:bldP spid="24591" grpId="0"/>
      <p:bldP spid="24592" grpId="0"/>
      <p:bldP spid="24593" grpId="0"/>
      <p:bldP spid="24594" grpId="0"/>
    </p:bldLst>
  </p:timing>
</p:sld>
</file>

<file path=ppt/theme/theme1.xml><?xml version="1.0" encoding="utf-8"?>
<a:theme xmlns:a="http://schemas.openxmlformats.org/drawingml/2006/main" name="Balan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imon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b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4003</Words>
  <Application>Microsoft Office PowerPoint</Application>
  <PresentationFormat>Widescreen</PresentationFormat>
  <Paragraphs>586</Paragraphs>
  <Slides>46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.VnTime</vt:lpstr>
      <vt:lpstr>Arial</vt:lpstr>
      <vt:lpstr>Calibri</vt:lpstr>
      <vt:lpstr>Tahoma</vt:lpstr>
      <vt:lpstr>Wingdings</vt:lpstr>
      <vt:lpstr>Verdana</vt:lpstr>
      <vt:lpstr>Garamond</vt:lpstr>
      <vt:lpstr>Times New Roman</vt:lpstr>
      <vt:lpstr>.VnTimeH</vt:lpstr>
      <vt:lpstr>Arial Unicode MS</vt:lpstr>
      <vt:lpstr>StarSymbol</vt:lpstr>
      <vt:lpstr>Arial Black</vt:lpstr>
      <vt:lpstr>.VnVogueH</vt:lpstr>
      <vt:lpstr>Balance</vt:lpstr>
      <vt:lpstr>Kimono</vt:lpstr>
      <vt:lpstr>Globe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Nhân Nguyễn</cp:lastModifiedBy>
  <cp:revision>372</cp:revision>
  <dcterms:created xsi:type="dcterms:W3CDTF">2010-12-28T15:34:45Z</dcterms:created>
  <dcterms:modified xsi:type="dcterms:W3CDTF">2020-04-24T06:45:38Z</dcterms:modified>
</cp:coreProperties>
</file>