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2"/>
  </p:notesMasterIdLst>
  <p:sldIdLst>
    <p:sldId id="325" r:id="rId2"/>
    <p:sldId id="326" r:id="rId3"/>
    <p:sldId id="257" r:id="rId4"/>
    <p:sldId id="258" r:id="rId5"/>
    <p:sldId id="276" r:id="rId6"/>
    <p:sldId id="308" r:id="rId7"/>
    <p:sldId id="309" r:id="rId8"/>
    <p:sldId id="313" r:id="rId9"/>
    <p:sldId id="314" r:id="rId10"/>
    <p:sldId id="318" r:id="rId11"/>
    <p:sldId id="319" r:id="rId12"/>
    <p:sldId id="320" r:id="rId13"/>
    <p:sldId id="321" r:id="rId14"/>
    <p:sldId id="322" r:id="rId15"/>
    <p:sldId id="327" r:id="rId16"/>
    <p:sldId id="323" r:id="rId17"/>
    <p:sldId id="311" r:id="rId18"/>
    <p:sldId id="324" r:id="rId19"/>
    <p:sldId id="328" r:id="rId20"/>
    <p:sldId id="274" r:id="rId21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A1504-E519-4C08-A1A2-4490258F793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4B900-5506-407D-B28F-8710C6B7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6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0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33501"/>
            <a:ext cx="8229600" cy="3771636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B045E-BC52-4D2B-BF6D-7D12D62686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B8DD5-56E8-4DDD-8FC3-AD780E33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8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0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9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4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4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3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1E298-D2C8-480B-8E4D-154230AA8A9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8320-9DCE-4B9F-8C19-33FC5B813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-1" y="0"/>
            <a:ext cx="9062977" cy="55880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726564" y="4211435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576934" y="4401936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726564" y="4528935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386435" y="4719436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726564" y="4909935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195936" y="4909936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513435" y="4846436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Quang Linh - Đoản Xuân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7372" y="2801938"/>
            <a:ext cx="508000" cy="508000"/>
          </a:xfrm>
          <a:prstGeom prst="rect">
            <a:avLst/>
          </a:prstGeom>
        </p:spPr>
      </p:pic>
      <p:pic>
        <p:nvPicPr>
          <p:cNvPr id="17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0407"/>
            <a:ext cx="952500" cy="106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55406"/>
            <a:ext cx="952500" cy="10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229741" y="6879397"/>
            <a:ext cx="1490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8 February, 2017</a:t>
            </a:r>
          </a:p>
        </p:txBody>
      </p:sp>
      <p:pic>
        <p:nvPicPr>
          <p:cNvPr id="23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40" y="317500"/>
            <a:ext cx="79316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16241" y="1080833"/>
            <a:ext cx="7602335" cy="18428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WELCOME 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LESSON</a:t>
            </a:r>
            <a:endParaRPr lang="en-US" sz="4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7" descr="Daisy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270000" cy="12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Daisy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"/>
            <a:ext cx="1143000" cy="109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Daisy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93948"/>
            <a:ext cx="1270000" cy="12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Daisy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493948"/>
            <a:ext cx="1270000" cy="12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tulips_with_sun_h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47" y="3386387"/>
            <a:ext cx="26670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9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4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8706" y="0"/>
            <a:ext cx="5020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1622" y="1203484"/>
            <a:ext cx="8819908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b="1" dirty="0" smtClean="0">
                <a:latin typeface="Monotype Corsiva" panose="03010101010201010101" pitchFamily="66" charset="0"/>
              </a:rPr>
              <a:t>We </a:t>
            </a:r>
            <a:r>
              <a:rPr lang="en-US" sz="3200" b="1" dirty="0">
                <a:latin typeface="Monotype Corsiva" panose="03010101010201010101" pitchFamily="66" charset="0"/>
              </a:rPr>
              <a:t>went swimming at Waikiki Beach as soon as we arrived on the Hawaiian island of Oahu. We took a small plane to Kilauea Volcano this afternoon. The lava was pouring out when we flew overhead. It was very exciting.</a:t>
            </a:r>
          </a:p>
        </p:txBody>
      </p:sp>
      <p:pic>
        <p:nvPicPr>
          <p:cNvPr id="7" name="Picture 27" descr="Kilauea Volcano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contrast="72000"/>
          </a:blip>
          <a:srcRect/>
          <a:stretch>
            <a:fillRect/>
          </a:stretch>
        </p:blipFill>
        <p:spPr bwMode="auto">
          <a:xfrm>
            <a:off x="241622" y="3416978"/>
            <a:ext cx="3508573" cy="217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2">
            <a:hlinkClick r:id="" action="ppaction://noaction" highlightClick="1">
              <a:snd r:embed="rId4" name="E. 8( P1).wav"/>
            </a:hlinkClick>
          </p:cNvPr>
          <p:cNvSpPr>
            <a:spLocks noChangeArrowheads="1"/>
          </p:cNvSpPr>
          <p:nvPr/>
        </p:nvSpPr>
        <p:spPr bwMode="auto">
          <a:xfrm>
            <a:off x="4051139" y="4965539"/>
            <a:ext cx="810228" cy="452136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pic>
        <p:nvPicPr>
          <p:cNvPr id="9" name="Picture 17" descr="waikik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6482" y="3386698"/>
            <a:ext cx="3795048" cy="217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9153" y="680264"/>
            <a:ext cx="898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these postcards from Mrs. Quyen to her children.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9067" y="618809"/>
            <a:ext cx="5543550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Today we went on an eight-hour tour which </a:t>
            </a:r>
            <a:r>
              <a:rPr lang="en-US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included Fisherman’s </a:t>
            </a:r>
            <a:r>
              <a:rPr lang="en-US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Wharf, the Napa Valley wine-growing area, and the famous prison on the island of Alcatraz in the middle of San Francisco Bay.</a:t>
            </a:r>
          </a:p>
        </p:txBody>
      </p:sp>
      <p:pic>
        <p:nvPicPr>
          <p:cNvPr id="6" name="Content Placeholder 5" descr="GoldenGateBridgeFromBak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91727" y="2380701"/>
            <a:ext cx="3216607" cy="1705162"/>
          </a:xfrm>
          <a:noFill/>
        </p:spPr>
      </p:pic>
      <p:pic>
        <p:nvPicPr>
          <p:cNvPr id="7" name="Picture 6" descr="alcatraz prison 2"/>
          <p:cNvPicPr>
            <a:picLocks noChangeAspect="1" noChangeArrowheads="1"/>
          </p:cNvPicPr>
          <p:nvPr/>
        </p:nvPicPr>
        <p:blipFill>
          <a:blip r:embed="rId4">
            <a:lum contrast="36000"/>
          </a:blip>
          <a:srcRect/>
          <a:stretch>
            <a:fillRect/>
          </a:stretch>
        </p:blipFill>
        <p:spPr bwMode="auto">
          <a:xfrm>
            <a:off x="5591726" y="4085863"/>
            <a:ext cx="3216608" cy="154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Napa Valley - Xu so lam say long ngu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1728" y="752996"/>
            <a:ext cx="3216606" cy="164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3">
            <a:hlinkClick r:id="" action="ppaction://noaction" highlightClick="1">
              <a:snd r:embed="rId6" name="E.8(P2).wav"/>
            </a:hlinkClick>
          </p:cNvPr>
          <p:cNvSpPr>
            <a:spLocks noChangeArrowheads="1"/>
          </p:cNvSpPr>
          <p:nvPr/>
        </p:nvSpPr>
        <p:spPr bwMode="auto">
          <a:xfrm>
            <a:off x="4569107" y="5086349"/>
            <a:ext cx="779844" cy="549218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2058706" y="0"/>
            <a:ext cx="5020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664" y="1075391"/>
            <a:ext cx="5822068" cy="3983861"/>
          </a:xfrm>
          <a:noFill/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4000" b="1" dirty="0">
                <a:latin typeface="Monotype Corsiva" panose="03010101010201010101" pitchFamily="66" charset="0"/>
              </a:rPr>
              <a:t>  </a:t>
            </a:r>
            <a:r>
              <a:rPr lang="en-US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This </a:t>
            </a:r>
            <a:r>
              <a:rPr lang="en-US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is a picture of Mount Rushmore where the heads of </a:t>
            </a:r>
            <a:r>
              <a:rPr lang="en-US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four American </a:t>
            </a:r>
            <a:r>
              <a:rPr lang="en-US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presidents are carved into the rock. Mount Rushmore can be seen from more than 100 kilometers away.</a:t>
            </a:r>
          </a:p>
        </p:txBody>
      </p:sp>
      <p:pic>
        <p:nvPicPr>
          <p:cNvPr id="6" name="Picture 10" descr="800px-Dean_Franklin_-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8835" y="1075391"/>
            <a:ext cx="297180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8">
            <a:hlinkClick r:id="" action="ppaction://noaction" highlightClick="1">
              <a:snd r:embed="rId4" name="E.8(p3).wav"/>
            </a:hlinkClick>
          </p:cNvPr>
          <p:cNvSpPr>
            <a:spLocks noChangeArrowheads="1"/>
          </p:cNvSpPr>
          <p:nvPr/>
        </p:nvSpPr>
        <p:spPr bwMode="auto">
          <a:xfrm>
            <a:off x="4723193" y="5011838"/>
            <a:ext cx="1179895" cy="544009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sp>
        <p:nvSpPr>
          <p:cNvPr id="8" name="Rectangle 7"/>
          <p:cNvSpPr/>
          <p:nvPr/>
        </p:nvSpPr>
        <p:spPr>
          <a:xfrm>
            <a:off x="1989440" y="125489"/>
            <a:ext cx="50208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1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41318" y="1014232"/>
            <a:ext cx="4835521" cy="3916583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000" b="1" dirty="0">
                <a:latin typeface="Monotype Corsiva" panose="03010101010201010101" pitchFamily="66" charset="0"/>
              </a:rPr>
              <a:t>    </a:t>
            </a:r>
            <a:r>
              <a:rPr lang="en-US" sz="4400" b="1" dirty="0">
                <a:latin typeface="Monotype Corsiva" panose="03010101010201010101" pitchFamily="66" charset="0"/>
              </a:rPr>
              <a:t>Chicago is often called “The Windy City”. It’s situated right on the shore of </a:t>
            </a:r>
            <a:r>
              <a:rPr lang="en-US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Lake Michigan</a:t>
            </a:r>
            <a:r>
              <a:rPr lang="en-US" sz="4400" b="1" dirty="0">
                <a:latin typeface="Monotype Corsiva" panose="03010101010201010101" pitchFamily="66" charset="0"/>
              </a:rPr>
              <a:t>, one of the Great Lakes.</a:t>
            </a:r>
          </a:p>
        </p:txBody>
      </p:sp>
      <p:pic>
        <p:nvPicPr>
          <p:cNvPr id="6" name="Content Placeholder 5" descr="chica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74175" y="3486150"/>
            <a:ext cx="2800350" cy="1943100"/>
          </a:xfrm>
          <a:noFill/>
        </p:spPr>
      </p:pic>
      <p:sp>
        <p:nvSpPr>
          <p:cNvPr id="7" name="AutoShape 7">
            <a:hlinkClick r:id="" action="ppaction://noaction" highlightClick="1">
              <a:snd r:embed="rId4" name="e.8(p4).wav"/>
            </a:hlinkClick>
          </p:cNvPr>
          <p:cNvSpPr>
            <a:spLocks noChangeArrowheads="1"/>
          </p:cNvSpPr>
          <p:nvPr/>
        </p:nvSpPr>
        <p:spPr bwMode="auto">
          <a:xfrm>
            <a:off x="7282645" y="4930815"/>
            <a:ext cx="1062701" cy="498435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/>
          <a:srcRect l="31250" t="51389" r="43750" b="27779"/>
          <a:stretch>
            <a:fillRect/>
          </a:stretch>
        </p:blipFill>
        <p:spPr bwMode="auto">
          <a:xfrm>
            <a:off x="217025" y="1014232"/>
            <a:ext cx="2857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105186" y="96884"/>
            <a:ext cx="502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757418" y="1190022"/>
            <a:ext cx="4150248" cy="4524978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600" dirty="0"/>
              <a:t>    </a:t>
            </a:r>
            <a:r>
              <a:rPr lang="en-US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Yesterday, while Dad was visiting the Statue of Liberty and the Empire State Building, I went shopping. I bought lots of souvenirs of our trip.</a:t>
            </a:r>
          </a:p>
        </p:txBody>
      </p:sp>
      <p:pic>
        <p:nvPicPr>
          <p:cNvPr id="6" name="Picture 11" descr="Picture14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764193" y="293780"/>
            <a:ext cx="3206188" cy="265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2">
            <a:hlinkClick r:id="" action="ppaction://noaction" highlightClick="1">
              <a:snd r:embed="rId4" name="e.8(p5).wav"/>
            </a:hlinkClick>
          </p:cNvPr>
          <p:cNvSpPr>
            <a:spLocks noChangeArrowheads="1"/>
          </p:cNvSpPr>
          <p:nvPr/>
        </p:nvSpPr>
        <p:spPr bwMode="auto">
          <a:xfrm>
            <a:off x="3923094" y="5153628"/>
            <a:ext cx="984572" cy="4572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pic>
        <p:nvPicPr>
          <p:cNvPr id="8" name="Picture 21" descr="EmpireStateBuild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3170" y="2947240"/>
            <a:ext cx="3287211" cy="272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12589" y="0"/>
            <a:ext cx="502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0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83941"/>
              </p:ext>
            </p:extLst>
          </p:nvPr>
        </p:nvGraphicFramePr>
        <p:xfrm>
          <a:off x="381964" y="266843"/>
          <a:ext cx="8601398" cy="5256981"/>
        </p:xfrm>
        <a:graphic>
          <a:graphicData uri="http://schemas.openxmlformats.org/drawingml/2006/table">
            <a:tbl>
              <a:tblPr/>
              <a:tblGrid>
                <a:gridCol w="45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Places Mrs. Quyen and her husband visited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Waikiki Beach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Kilauea Volcano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Napa Valley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Golden Gate Bridge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Alcatraz prison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Fisherman’s Wharf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Mount Rushmore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The Statue of Liberty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The Empire State Building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Lake Michigan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The Great Wall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val 190"/>
          <p:cNvSpPr>
            <a:spLocks noChangeArrowheads="1"/>
          </p:cNvSpPr>
          <p:nvPr/>
        </p:nvSpPr>
        <p:spPr bwMode="auto">
          <a:xfrm>
            <a:off x="8230348" y="2538279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7" name="Oval 190"/>
          <p:cNvSpPr>
            <a:spLocks noChangeArrowheads="1"/>
          </p:cNvSpPr>
          <p:nvPr/>
        </p:nvSpPr>
        <p:spPr bwMode="auto">
          <a:xfrm>
            <a:off x="8237097" y="2972455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8256203" y="3436429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9" name="Oval 190"/>
          <p:cNvSpPr>
            <a:spLocks noChangeArrowheads="1"/>
          </p:cNvSpPr>
          <p:nvPr/>
        </p:nvSpPr>
        <p:spPr bwMode="auto">
          <a:xfrm>
            <a:off x="8237097" y="3843713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10" name="Oval 190"/>
          <p:cNvSpPr>
            <a:spLocks noChangeArrowheads="1"/>
          </p:cNvSpPr>
          <p:nvPr/>
        </p:nvSpPr>
        <p:spPr bwMode="auto">
          <a:xfrm>
            <a:off x="8262952" y="4276757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11" name="Oval 190"/>
          <p:cNvSpPr>
            <a:spLocks noChangeArrowheads="1"/>
          </p:cNvSpPr>
          <p:nvPr/>
        </p:nvSpPr>
        <p:spPr bwMode="auto">
          <a:xfrm>
            <a:off x="8256203" y="4721763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12" name="Oval 190"/>
          <p:cNvSpPr>
            <a:spLocks noChangeArrowheads="1"/>
          </p:cNvSpPr>
          <p:nvPr/>
        </p:nvSpPr>
        <p:spPr bwMode="auto">
          <a:xfrm>
            <a:off x="8262952" y="801319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13" name="Oval 190"/>
          <p:cNvSpPr>
            <a:spLocks noChangeArrowheads="1"/>
          </p:cNvSpPr>
          <p:nvPr/>
        </p:nvSpPr>
        <p:spPr bwMode="auto">
          <a:xfrm>
            <a:off x="8256203" y="1236893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  <p:sp>
        <p:nvSpPr>
          <p:cNvPr id="14" name="Oval 190"/>
          <p:cNvSpPr>
            <a:spLocks noChangeArrowheads="1"/>
          </p:cNvSpPr>
          <p:nvPr/>
        </p:nvSpPr>
        <p:spPr bwMode="auto">
          <a:xfrm>
            <a:off x="8256203" y="1679689"/>
            <a:ext cx="284560" cy="357054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00FF"/>
                </a:solidFill>
                <a:sym typeface="Symbol" pitchFamily="18" charset="2"/>
              </a:rPr>
              <a:t></a:t>
            </a:r>
          </a:p>
        </p:txBody>
      </p:sp>
    </p:spTree>
    <p:extLst>
      <p:ext uri="{BB962C8B-B14F-4D97-AF65-F5344CB8AC3E}">
        <p14:creationId xmlns:p14="http://schemas.microsoft.com/office/powerpoint/2010/main" val="35931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66239331"/>
              </p:ext>
            </p:extLst>
          </p:nvPr>
        </p:nvGraphicFramePr>
        <p:xfrm>
          <a:off x="109179" y="674356"/>
          <a:ext cx="8988522" cy="4686555"/>
        </p:xfrm>
        <a:graphic>
          <a:graphicData uri="http://schemas.openxmlformats.org/drawingml/2006/table">
            <a:tbl>
              <a:tblPr/>
              <a:tblGrid>
                <a:gridCol w="181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she did and saw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a. Hawaii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b. New York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5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c. Chicago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Mount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Rushmore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5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San Francisco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1875096" y="1252337"/>
            <a:ext cx="70783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Went swimming, visited Kilauea Volcano.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1876392" y="1952641"/>
            <a:ext cx="75698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Went shopping, bought lots of souvenirs.</a:t>
            </a:r>
          </a:p>
        </p:txBody>
      </p:sp>
      <p:sp>
        <p:nvSpPr>
          <p:cNvPr id="7" name="Rectangle 56"/>
          <p:cNvSpPr>
            <a:spLocks noChangeArrowheads="1"/>
          </p:cNvSpPr>
          <p:nvPr/>
        </p:nvSpPr>
        <p:spPr bwMode="auto">
          <a:xfrm rot="10800000" flipV="1">
            <a:off x="1994462" y="2652946"/>
            <a:ext cx="473549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Saw Lake Michigan.</a:t>
            </a: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1954673" y="3202194"/>
            <a:ext cx="609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Saw the heads of four American presidents.</a:t>
            </a:r>
          </a:p>
        </p:txBody>
      </p:sp>
      <p:sp>
        <p:nvSpPr>
          <p:cNvPr id="9" name="Rectangle 64"/>
          <p:cNvSpPr>
            <a:spLocks noChangeArrowheads="1"/>
          </p:cNvSpPr>
          <p:nvPr/>
        </p:nvSpPr>
        <p:spPr bwMode="auto">
          <a:xfrm>
            <a:off x="1873800" y="4286224"/>
            <a:ext cx="75724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Visited Fisherman's Wharf, the Napa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Valley wine-growing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area and the Alcatraz prison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71"/>
          <p:cNvSpPr txBox="1">
            <a:spLocks noChangeArrowheads="1"/>
          </p:cNvSpPr>
          <p:nvPr/>
        </p:nvSpPr>
        <p:spPr bwMode="auto">
          <a:xfrm>
            <a:off x="86497" y="91448"/>
            <a:ext cx="9057503" cy="49244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</a:rPr>
              <a:t>Write what Mrs.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</a:rPr>
              <a:t>Quyen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</a:rPr>
              <a:t> did and saw in each of these places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6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1572422" y="77572"/>
            <a:ext cx="6182615" cy="3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7030A0"/>
                </a:solidFill>
                <a:latin typeface="Times New Roman" pitchFamily="18" charset="0"/>
              </a:rPr>
              <a:t>ANSWER THE QUESTIONS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343" y="452021"/>
            <a:ext cx="92018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did Mrs. Quyen go to Kilauea Volcano?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She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went there by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plane.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b) </a:t>
            </a:r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Where </a:t>
            </a:r>
            <a:r>
              <a:rPr lang="en-US" sz="2600" b="1" dirty="0">
                <a:latin typeface="Times New Roman" pitchFamily="18" charset="0"/>
                <a:cs typeface="Times New Roman" panose="02020603050405020304" pitchFamily="18" charset="0"/>
              </a:rPr>
              <a:t>in San Francisco did Mrs. Quyen see the famous prison</a:t>
            </a:r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She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saw the famous prison on the island of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Alcatraz</a:t>
            </a:r>
            <a:r>
              <a:rPr lang="en-US" sz="2600" dirty="0" smtClean="0">
                <a:solidFill>
                  <a:srgbClr val="FF0000"/>
                </a:solidFill>
              </a:rPr>
              <a:t>.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c) What </a:t>
            </a:r>
            <a:r>
              <a:rPr lang="en-US" sz="2600" b="1" dirty="0">
                <a:latin typeface="Times New Roman" pitchFamily="18" charset="0"/>
                <a:cs typeface="Times New Roman" panose="02020603050405020304" pitchFamily="18" charset="0"/>
              </a:rPr>
              <a:t>is special about Mount </a:t>
            </a:r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Rushmore?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It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is a mount where the heads of four American presidents are carved into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rock.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d) What </a:t>
            </a:r>
            <a:r>
              <a:rPr lang="en-US" sz="2600" b="1" dirty="0">
                <a:latin typeface="Times New Roman" pitchFamily="18" charset="0"/>
                <a:cs typeface="Times New Roman" panose="02020603050405020304" pitchFamily="18" charset="0"/>
              </a:rPr>
              <a:t>is the other name of </a:t>
            </a:r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Chicago?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It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is also called “The Windy City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”.</a:t>
            </a:r>
            <a:endParaRPr lang="en-US" sz="26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e) What </a:t>
            </a:r>
            <a:r>
              <a:rPr lang="en-US" sz="2600" b="1" dirty="0">
                <a:latin typeface="Times New Roman" pitchFamily="18" charset="0"/>
                <a:cs typeface="Times New Roman" panose="02020603050405020304" pitchFamily="18" charset="0"/>
              </a:rPr>
              <a:t>did Mrs. Quyen do while her husband was visiting the Statue of Liberty</a:t>
            </a:r>
            <a:r>
              <a:rPr lang="en-US" sz="2600" b="1" dirty="0" smtClean="0"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She went shopping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5626" y="425145"/>
            <a:ext cx="9631979" cy="5381531"/>
            <a:chOff x="233" y="773"/>
            <a:chExt cx="4999" cy="2702"/>
          </a:xfrm>
        </p:grpSpPr>
        <p:pic>
          <p:nvPicPr>
            <p:cNvPr id="3075" name="Picture 3" descr="image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1396"/>
              <a:ext cx="692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 descr="image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" y="989"/>
              <a:ext cx="1449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 descr="image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" y="1299"/>
              <a:ext cx="173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 descr="image0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" y="2043"/>
              <a:ext cx="1423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image0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" y="1766"/>
              <a:ext cx="1242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 descr="image0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112"/>
              <a:ext cx="1248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 descr="image00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" y="2080"/>
              <a:ext cx="143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 descr="image00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" y="3060"/>
              <a:ext cx="1391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 descr="image0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" y="2156"/>
              <a:ext cx="1771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2" descr="image0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795"/>
              <a:ext cx="1398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image0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" y="1669"/>
              <a:ext cx="1271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 descr="image0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" y="773"/>
              <a:ext cx="945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image0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" y="1074"/>
              <a:ext cx="1829" cy="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image0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" y="1464"/>
              <a:ext cx="1724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7" descr="image00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" y="1909"/>
              <a:ext cx="68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99454" y="-206426"/>
            <a:ext cx="2280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etell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3" y="4719333"/>
            <a:ext cx="5034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Ex:In Hawaii, she went swiming and visited Kilauea Volcano.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B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" y="304271"/>
            <a:ext cx="8434326" cy="48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71896" y="803665"/>
            <a:ext cx="2715283" cy="1145894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Homework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28128" y="1949559"/>
            <a:ext cx="52028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heart.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 the postcards again.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exercises 1,2 /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117-118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91341" y="132423"/>
            <a:ext cx="5429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CC3300"/>
                </a:solidFill>
              </a:rPr>
              <a:t>Guessing word</a:t>
            </a:r>
            <a:endParaRPr lang="en-US" altLang="en-US" sz="4800" b="1" dirty="0">
              <a:solidFill>
                <a:srgbClr val="CC3300"/>
              </a:solidFill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1252883" y="2087033"/>
            <a:ext cx="6551270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 country in the world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286397" y="2822177"/>
            <a:ext cx="8484243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IT HAS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LETTERS, BEGIN WITH LETTER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</a:t>
            </a:r>
            <a:r>
              <a:rPr lang="en-US" altLang="en-US" sz="2800" b="1" dirty="0" smtClean="0"/>
              <a:t>”.</a:t>
            </a:r>
            <a:endParaRPr lang="en-US" altLang="en-US" sz="28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722859" y="1788221"/>
            <a:ext cx="400050" cy="1191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54882" y="1778710"/>
            <a:ext cx="400050" cy="1191"/>
          </a:xfrm>
          <a:prstGeom prst="line">
            <a:avLst/>
          </a:prstGeom>
          <a:ln w="635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29091" y="1794905"/>
            <a:ext cx="400050" cy="1191"/>
          </a:xfrm>
          <a:prstGeom prst="line">
            <a:avLst/>
          </a:prstGeom>
          <a:ln w="6032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22045" y="1044292"/>
            <a:ext cx="75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85569" y="1044292"/>
            <a:ext cx="742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88966" y="1044292"/>
            <a:ext cx="34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45600" y="1064542"/>
            <a:ext cx="909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45175" y="1057658"/>
            <a:ext cx="33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14324" y="1029908"/>
            <a:ext cx="34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16641" y="1064455"/>
            <a:ext cx="34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486788" y="1776029"/>
            <a:ext cx="348716" cy="1448"/>
          </a:xfrm>
          <a:prstGeom prst="line">
            <a:avLst/>
          </a:prstGeom>
          <a:ln w="666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883391" y="1793714"/>
            <a:ext cx="400050" cy="1191"/>
          </a:xfrm>
          <a:prstGeom prst="line">
            <a:avLst/>
          </a:prstGeom>
          <a:ln w="793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340330" y="1776029"/>
            <a:ext cx="400050" cy="1191"/>
          </a:xfrm>
          <a:prstGeom prst="line">
            <a:avLst/>
          </a:prstGeom>
          <a:ln w="698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56919" y="1788221"/>
            <a:ext cx="400050" cy="1191"/>
          </a:xfrm>
          <a:prstGeom prst="line">
            <a:avLst/>
          </a:prstGeom>
          <a:ln w="793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48" y="3332561"/>
            <a:ext cx="2099770" cy="23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2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102" grpId="0" animBg="1"/>
      <p:bldP spid="3103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5750"/>
            <a:ext cx="6743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74320" y="462915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09152" y="268605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829550" y="22860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72400" y="375047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057650" y="403038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74320" y="497725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55280" y="462915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buom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114800" y="4746438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39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ackground 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51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286000" y="1089423"/>
            <a:ext cx="4686300" cy="19395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" kern="1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9900"/>
              </a:solidFill>
              <a:latin typeface=".VnUniverseH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864" y="1418753"/>
            <a:ext cx="6480572" cy="3138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>
                  <a:solidFill>
                    <a:srgbClr val="92D05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Unit 12: A VACATION ABROAD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>
                  <a:solidFill>
                    <a:srgbClr val="92D05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 75: Lesson 4: READ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ln>
                <a:solidFill>
                  <a:srgbClr val="92D050"/>
                </a:solidFill>
              </a:ln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ln>
                <a:solidFill>
                  <a:srgbClr val="92D050"/>
                </a:solidFill>
              </a:ln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19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25015"/>
            <a:ext cx="983456" cy="101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30" y="125015"/>
            <a:ext cx="983456" cy="101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Group 9"/>
          <p:cNvGrpSpPr>
            <a:grpSpLocks/>
          </p:cNvGrpSpPr>
          <p:nvPr/>
        </p:nvGrpSpPr>
        <p:grpSpPr bwMode="auto">
          <a:xfrm>
            <a:off x="1143001" y="4845844"/>
            <a:ext cx="1732360" cy="601266"/>
            <a:chOff x="428596" y="2500306"/>
            <a:chExt cx="2310227" cy="801702"/>
          </a:xfrm>
        </p:grpSpPr>
        <p:pic>
          <p:nvPicPr>
            <p:cNvPr id="2062" name="Picture 13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034" y="2500306"/>
              <a:ext cx="2238789" cy="80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1" descr="ROSE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8728" y="2643182"/>
              <a:ext cx="788504" cy="34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4" descr="!dk8_1l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8596" y="2571744"/>
              <a:ext cx="1126435" cy="58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19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85" y="821532"/>
            <a:ext cx="619125" cy="63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7" name="Group 13"/>
          <p:cNvGrpSpPr>
            <a:grpSpLocks/>
          </p:cNvGrpSpPr>
          <p:nvPr/>
        </p:nvGrpSpPr>
        <p:grpSpPr bwMode="auto">
          <a:xfrm flipH="1">
            <a:off x="6393657" y="4848225"/>
            <a:ext cx="1607344" cy="601266"/>
            <a:chOff x="428596" y="2500306"/>
            <a:chExt cx="2310227" cy="801702"/>
          </a:xfrm>
        </p:grpSpPr>
        <p:pic>
          <p:nvPicPr>
            <p:cNvPr id="2059" name="Picture 13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034" y="2500306"/>
              <a:ext cx="2238789" cy="80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ROSE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8728" y="2643182"/>
              <a:ext cx="788504" cy="34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4" descr="!dk8_1l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8596" y="2571744"/>
              <a:ext cx="1126435" cy="58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" name="Picture 19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94" y="777480"/>
            <a:ext cx="604838" cy="6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2171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2314991" y="1528139"/>
            <a:ext cx="289015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lửa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1964617" y="1905273"/>
            <a:ext cx="39106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nham</a:t>
            </a: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2938404" y="2314644"/>
            <a:ext cx="33985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 ra, tràn ra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38302" y="972290"/>
            <a:ext cx="3304999" cy="553998"/>
          </a:xfrm>
          <a:prstGeom prst="rect">
            <a:avLst/>
          </a:prstGeom>
          <a:noFill/>
          <a:ln w="9525" cmpd="sng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993366"/>
                </a:solidFill>
                <a:latin typeface="Segoe Script" panose="030B0504020000000003" pitchFamily="66" charset="0"/>
              </a:rPr>
              <a:t>1. Vocabulary: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062048" y="3561565"/>
            <a:ext cx="32695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tàu, cầu cảng</a:t>
            </a: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1033077" y="1553568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2418943" y="70998"/>
            <a:ext cx="502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97" y="1503205"/>
            <a:ext cx="354169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Volcano (n) 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Lava (n) :</a:t>
            </a:r>
            <a:endParaRPr lang="en-US" altLang="en-US" sz="27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(to) pour out (v):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Sightseeing (n):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Valley (n) 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Wharf (n):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Overhead (adv):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Prison  (n):</a:t>
            </a:r>
          </a:p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Carve (n):</a:t>
            </a: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003111" y="4793530"/>
            <a:ext cx="2286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chạm khắc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2184816" y="4360918"/>
            <a:ext cx="2286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tù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2919145" y="3948729"/>
            <a:ext cx="2286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phía trên đầu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2736290" y="2739271"/>
            <a:ext cx="32695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tham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2063417" y="3164431"/>
            <a:ext cx="32695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thung lũng</a:t>
            </a:r>
          </a:p>
        </p:txBody>
      </p:sp>
      <p:pic>
        <p:nvPicPr>
          <p:cNvPr id="32" name="Picture 8" descr="vtc_113640_nui-lua@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462" y="1294039"/>
            <a:ext cx="3741429" cy="391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09154" y="3126026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85" y="1310698"/>
            <a:ext cx="3391055" cy="3910253"/>
          </a:xfrm>
          <a:prstGeom prst="rect">
            <a:avLst/>
          </a:prstGeom>
        </p:spPr>
      </p:pic>
      <p:pic>
        <p:nvPicPr>
          <p:cNvPr id="43" name="Picture 6" descr="Aa_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51" y="1337516"/>
            <a:ext cx="3236016" cy="391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509154" y="1898586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38" y="1129258"/>
            <a:ext cx="3480685" cy="4130680"/>
          </a:xfrm>
          <a:prstGeom prst="rect">
            <a:avLst/>
          </a:prstGeom>
        </p:spPr>
      </p:pic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561108" y="3949872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56" name="Rectangle 17"/>
          <p:cNvSpPr>
            <a:spLocks noChangeArrowheads="1"/>
          </p:cNvSpPr>
          <p:nvPr/>
        </p:nvSpPr>
        <p:spPr bwMode="auto">
          <a:xfrm>
            <a:off x="509154" y="2720715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6" name="Cloud 5"/>
          <p:cNvSpPr/>
          <p:nvPr/>
        </p:nvSpPr>
        <p:spPr>
          <a:xfrm>
            <a:off x="4734441" y="2002180"/>
            <a:ext cx="4327498" cy="1937249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another word of “above the head”?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49" y="1361977"/>
            <a:ext cx="3665843" cy="384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75" y="1271436"/>
            <a:ext cx="3682509" cy="3860915"/>
          </a:xfrm>
          <a:prstGeom prst="rect">
            <a:avLst/>
          </a:prstGeom>
        </p:spPr>
      </p:pic>
      <p:pic>
        <p:nvPicPr>
          <p:cNvPr id="60" name="Picture 16" descr="wisconsin-carv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064" y="1327461"/>
            <a:ext cx="3719408" cy="39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561108" y="4369506"/>
            <a:ext cx="107314" cy="114301"/>
          </a:xfrm>
          <a:prstGeom prst="rect">
            <a:avLst/>
          </a:prstGeom>
          <a:solidFill>
            <a:srgbClr val="FF66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527331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5" grpId="0" animBg="1"/>
      <p:bldP spid="48" grpId="0" animBg="1"/>
      <p:bldP spid="56" grpId="0" animBg="1"/>
      <p:bldP spid="6" grpId="0" animBg="1"/>
      <p:bldP spid="6" grpId="1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2" name="Picture 24" descr="activities-for-teaching-vocabul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7" y="491490"/>
            <a:ext cx="1588055" cy="16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5532" y="878492"/>
            <a:ext cx="4630081" cy="59843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324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Leave me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9428" y="1498775"/>
            <a:ext cx="27503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Volcano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out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Valley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Wharf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Overhead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Prison</a:t>
            </a:r>
          </a:p>
          <a:p>
            <a:pPr marL="428625" indent="-428625">
              <a:buFont typeface="Symbol" panose="05050102010706020507" pitchFamily="18" charset="2"/>
              <a:buChar char="Þ"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Carve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0381" y="122158"/>
            <a:ext cx="50208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1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381" y="1514293"/>
            <a:ext cx="354169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Volocano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Larva</a:t>
            </a:r>
            <a:endParaRPr lang="en-US" altLang="en-US" sz="27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outt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Sightseeeing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Vaelley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Wharft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Overheard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Prision</a:t>
            </a:r>
          </a:p>
          <a:p>
            <a:pPr marL="557213" indent="-557213">
              <a:buAutoNum type="arabicParenR"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Carved</a:t>
            </a: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4256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646" y="-115747"/>
            <a:ext cx="9320645" cy="55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833377" y="3172264"/>
            <a:ext cx="7384649" cy="195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000" b="1" dirty="0">
                <a:latin typeface="Times New Roman" pitchFamily="18" charset="0"/>
              </a:rPr>
              <a:t>Mrs. </a:t>
            </a:r>
            <a:r>
              <a:rPr lang="en-US" sz="3000" b="1" dirty="0" err="1">
                <a:latin typeface="Times New Roman" pitchFamily="18" charset="0"/>
              </a:rPr>
              <a:t>Quyen</a:t>
            </a:r>
            <a:r>
              <a:rPr lang="en-US" sz="3000" b="1" dirty="0">
                <a:latin typeface="Times New Roman" pitchFamily="18" charset="0"/>
              </a:rPr>
              <a:t> and her husband are traveling around America. They have just visited many famous places. </a:t>
            </a: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85" y="1416580"/>
            <a:ext cx="2992582" cy="206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15300" y="371940"/>
            <a:ext cx="502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ABOARD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75: Lesson 4: READ.</a:t>
            </a:r>
            <a:endParaRPr lang="en-US" sz="2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843255" y="191514"/>
            <a:ext cx="3596547" cy="380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557213" indent="-557213" algn="just"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Hawaii</a:t>
            </a:r>
          </a:p>
          <a:p>
            <a:pPr marL="557213" indent="-557213" algn="just">
              <a:buAutoNum type="arabicPeriod"/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7213" indent="-557213" algn="just"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 Francisco</a:t>
            </a:r>
          </a:p>
          <a:p>
            <a:pPr marL="557213" indent="-557213" algn="just">
              <a:buAutoNum type="arabicPeriod"/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7213" indent="-557213" algn="just"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Mount Rushmore</a:t>
            </a:r>
          </a:p>
          <a:p>
            <a:pPr marL="557213" indent="-557213" algn="just">
              <a:buAutoNum type="arabicPeriod"/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7213" indent="-557213" algn="just"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Chicago</a:t>
            </a:r>
          </a:p>
          <a:p>
            <a:pPr marL="557213" indent="-557213" algn="just">
              <a:buAutoNum type="arabicPeriod"/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7213" indent="-557213" algn="just"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New York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298" y="52017"/>
            <a:ext cx="3270562" cy="1380774"/>
            <a:chOff x="-79024" y="49360"/>
            <a:chExt cx="2996811" cy="18410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600" y="49360"/>
              <a:ext cx="2389673" cy="1392683"/>
            </a:xfrm>
            <a:prstGeom prst="rect">
              <a:avLst/>
            </a:prstGeom>
          </p:spPr>
        </p:pic>
        <p:sp>
          <p:nvSpPr>
            <p:cNvPr id="20" name="Rectangle 12"/>
            <p:cNvSpPr txBox="1">
              <a:spLocks noChangeArrowheads="1"/>
            </p:cNvSpPr>
            <p:nvPr/>
          </p:nvSpPr>
          <p:spPr bwMode="auto">
            <a:xfrm>
              <a:off x="-79024" y="1391126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smtClean="0">
                  <a:latin typeface="Times New Roman" pitchFamily="18" charset="0"/>
                  <a:cs typeface="Times New Roman" panose="02020603050405020304" pitchFamily="18" charset="0"/>
                </a:rPr>
                <a:t>Mount rushmore</a:t>
              </a:r>
              <a:endParaRPr lang="en-US" sz="24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7" y="1417673"/>
            <a:ext cx="3431242" cy="1371246"/>
            <a:chOff x="21312" y="1739180"/>
            <a:chExt cx="3144042" cy="18283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" y="1739180"/>
              <a:ext cx="2389673" cy="1329062"/>
            </a:xfrm>
            <a:prstGeom prst="rect">
              <a:avLst/>
            </a:prstGeom>
          </p:spPr>
        </p:pic>
        <p:sp>
          <p:nvSpPr>
            <p:cNvPr id="21" name="Rectangle 12"/>
            <p:cNvSpPr txBox="1">
              <a:spLocks noChangeArrowheads="1"/>
            </p:cNvSpPr>
            <p:nvPr/>
          </p:nvSpPr>
          <p:spPr bwMode="auto">
            <a:xfrm>
              <a:off x="168543" y="3068242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Napa Valley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559" y="2812052"/>
            <a:ext cx="3363159" cy="1347004"/>
            <a:chOff x="-13825" y="3307272"/>
            <a:chExt cx="2996811" cy="17960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1" y="3307272"/>
              <a:ext cx="2323877" cy="1358246"/>
            </a:xfrm>
            <a:prstGeom prst="rect">
              <a:avLst/>
            </a:prstGeom>
          </p:spPr>
        </p:pic>
        <p:sp>
          <p:nvSpPr>
            <p:cNvPr id="22" name="Rectangle 12"/>
            <p:cNvSpPr txBox="1">
              <a:spLocks noChangeArrowheads="1"/>
            </p:cNvSpPr>
            <p:nvPr/>
          </p:nvSpPr>
          <p:spPr bwMode="auto">
            <a:xfrm>
              <a:off x="-13825" y="4604012"/>
              <a:ext cx="2996811" cy="499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Kilauea Volcano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076" y="4147998"/>
            <a:ext cx="3363159" cy="1465646"/>
            <a:chOff x="-36600" y="5064324"/>
            <a:chExt cx="2996811" cy="19541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49" y="5064324"/>
              <a:ext cx="2323877" cy="1475482"/>
            </a:xfrm>
            <a:prstGeom prst="rect">
              <a:avLst/>
            </a:prstGeom>
          </p:spPr>
        </p:pic>
        <p:sp>
          <p:nvSpPr>
            <p:cNvPr id="23" name="Rectangle 12"/>
            <p:cNvSpPr txBox="1">
              <a:spLocks noChangeArrowheads="1"/>
            </p:cNvSpPr>
            <p:nvPr/>
          </p:nvSpPr>
          <p:spPr bwMode="auto">
            <a:xfrm>
              <a:off x="-36600" y="6519254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Waikiki Beach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39304" y="4173454"/>
            <a:ext cx="3032568" cy="1454588"/>
            <a:chOff x="2957994" y="5118816"/>
            <a:chExt cx="3375129" cy="19394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963" y="5118816"/>
              <a:ext cx="3221279" cy="1420988"/>
            </a:xfrm>
            <a:prstGeom prst="rect">
              <a:avLst/>
            </a:prstGeom>
          </p:spPr>
        </p:pic>
        <p:sp>
          <p:nvSpPr>
            <p:cNvPr id="25" name="Rectangle 12"/>
            <p:cNvSpPr txBox="1">
              <a:spLocks noChangeArrowheads="1"/>
            </p:cNvSpPr>
            <p:nvPr/>
          </p:nvSpPr>
          <p:spPr bwMode="auto">
            <a:xfrm>
              <a:off x="2957994" y="6559002"/>
              <a:ext cx="3375129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800" b="1" dirty="0">
                  <a:latin typeface="Times New Roman" pitchFamily="18" charset="0"/>
                </a:rPr>
                <a:t>E. Lake Michigan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38036" y="75494"/>
            <a:ext cx="3046316" cy="1385024"/>
            <a:chOff x="6591338" y="49360"/>
            <a:chExt cx="2996811" cy="18466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49360"/>
              <a:ext cx="2769714" cy="1392684"/>
            </a:xfrm>
            <a:prstGeom prst="rect">
              <a:avLst/>
            </a:prstGeom>
          </p:spPr>
        </p:pic>
        <p:sp>
          <p:nvSpPr>
            <p:cNvPr id="26" name="Rectangle 12"/>
            <p:cNvSpPr txBox="1">
              <a:spLocks noChangeArrowheads="1"/>
            </p:cNvSpPr>
            <p:nvPr/>
          </p:nvSpPr>
          <p:spPr bwMode="auto">
            <a:xfrm>
              <a:off x="6591338" y="1396794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800" b="1" dirty="0">
                  <a:latin typeface="Times New Roman" pitchFamily="18" charset="0"/>
                </a:rPr>
                <a:t>F. </a:t>
              </a:r>
              <a:r>
                <a:rPr lang="en-US" sz="2800" b="1" dirty="0" smtClean="0">
                  <a:latin typeface="Times New Roman" pitchFamily="18" charset="0"/>
                </a:rPr>
                <a:t>Alcatraz </a:t>
              </a:r>
              <a:r>
                <a:rPr lang="en-US" sz="2800" b="1" dirty="0">
                  <a:latin typeface="Times New Roman" pitchFamily="18" charset="0"/>
                </a:rPr>
                <a:t>prison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76478" y="1478592"/>
            <a:ext cx="3743166" cy="1362668"/>
            <a:chOff x="6476874" y="1739180"/>
            <a:chExt cx="3553901" cy="18168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1739180"/>
              <a:ext cx="2707453" cy="1329062"/>
            </a:xfrm>
            <a:prstGeom prst="rect">
              <a:avLst/>
            </a:prstGeom>
          </p:spPr>
        </p:pic>
        <p:sp>
          <p:nvSpPr>
            <p:cNvPr id="27" name="Rectangle 12"/>
            <p:cNvSpPr txBox="1">
              <a:spLocks noChangeArrowheads="1"/>
            </p:cNvSpPr>
            <p:nvPr/>
          </p:nvSpPr>
          <p:spPr bwMode="auto">
            <a:xfrm>
              <a:off x="6476874" y="3056805"/>
              <a:ext cx="355390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itchFamily="18" charset="0"/>
                </a:rPr>
                <a:t>G. Fisherman’s Wharf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18283" y="2830158"/>
            <a:ext cx="3502202" cy="1432499"/>
            <a:chOff x="6498082" y="3392543"/>
            <a:chExt cx="3351236" cy="19099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3392543"/>
              <a:ext cx="2334134" cy="1421312"/>
            </a:xfrm>
            <a:prstGeom prst="rect">
              <a:avLst/>
            </a:prstGeom>
          </p:spPr>
        </p:pic>
        <p:sp>
          <p:nvSpPr>
            <p:cNvPr id="28" name="Rectangle 12"/>
            <p:cNvSpPr txBox="1">
              <a:spLocks noChangeArrowheads="1"/>
            </p:cNvSpPr>
            <p:nvPr/>
          </p:nvSpPr>
          <p:spPr bwMode="auto">
            <a:xfrm>
              <a:off x="6498082" y="4803276"/>
              <a:ext cx="3351236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000" b="1" dirty="0">
                  <a:latin typeface="Times New Roman" pitchFamily="18" charset="0"/>
                </a:rPr>
                <a:t>H. Empire State Building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71872" y="4246069"/>
            <a:ext cx="3528690" cy="1381973"/>
            <a:chOff x="6474989" y="5163744"/>
            <a:chExt cx="3291157" cy="18426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79" y="5163744"/>
              <a:ext cx="2334135" cy="1376062"/>
            </a:xfrm>
            <a:prstGeom prst="rect">
              <a:avLst/>
            </a:prstGeom>
          </p:spPr>
        </p:pic>
        <p:sp>
          <p:nvSpPr>
            <p:cNvPr id="29" name="Rectangle 12"/>
            <p:cNvSpPr txBox="1">
              <a:spLocks noChangeArrowheads="1"/>
            </p:cNvSpPr>
            <p:nvPr/>
          </p:nvSpPr>
          <p:spPr bwMode="auto">
            <a:xfrm>
              <a:off x="6474989" y="6507109"/>
              <a:ext cx="3291157" cy="499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itchFamily="18" charset="0"/>
                </a:rPr>
                <a:t>I. The Statue of Liberty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045628" y="230933"/>
            <a:ext cx="2926244" cy="380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557213" indent="-557213" algn="just">
              <a:buAutoNum type="arabicPeriod"/>
              <a:defRPr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6298" y="52017"/>
            <a:ext cx="3270562" cy="1380774"/>
            <a:chOff x="-79024" y="49360"/>
            <a:chExt cx="2996811" cy="18410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600" y="49360"/>
              <a:ext cx="2389673" cy="1392683"/>
            </a:xfrm>
            <a:prstGeom prst="rect">
              <a:avLst/>
            </a:prstGeom>
          </p:spPr>
        </p:pic>
        <p:sp>
          <p:nvSpPr>
            <p:cNvPr id="20" name="Rectangle 12"/>
            <p:cNvSpPr txBox="1">
              <a:spLocks noChangeArrowheads="1"/>
            </p:cNvSpPr>
            <p:nvPr/>
          </p:nvSpPr>
          <p:spPr bwMode="auto">
            <a:xfrm>
              <a:off x="-79024" y="1391126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smtClean="0">
                  <a:latin typeface="Times New Roman" pitchFamily="18" charset="0"/>
                  <a:cs typeface="Times New Roman" panose="02020603050405020304" pitchFamily="18" charset="0"/>
                </a:rPr>
                <a:t>Mount rushmore</a:t>
              </a:r>
              <a:endParaRPr lang="en-US" sz="24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7" y="1417673"/>
            <a:ext cx="3431242" cy="1371246"/>
            <a:chOff x="21312" y="1739180"/>
            <a:chExt cx="3144042" cy="18283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2" y="1739180"/>
              <a:ext cx="2389673" cy="1329062"/>
            </a:xfrm>
            <a:prstGeom prst="rect">
              <a:avLst/>
            </a:prstGeom>
          </p:spPr>
        </p:pic>
        <p:sp>
          <p:nvSpPr>
            <p:cNvPr id="21" name="Rectangle 12"/>
            <p:cNvSpPr txBox="1">
              <a:spLocks noChangeArrowheads="1"/>
            </p:cNvSpPr>
            <p:nvPr/>
          </p:nvSpPr>
          <p:spPr bwMode="auto">
            <a:xfrm>
              <a:off x="168543" y="3068242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Napa Valley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559" y="2812052"/>
            <a:ext cx="3363159" cy="1347004"/>
            <a:chOff x="-13825" y="3307272"/>
            <a:chExt cx="2996811" cy="17960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1" y="3307272"/>
              <a:ext cx="2323877" cy="1358246"/>
            </a:xfrm>
            <a:prstGeom prst="rect">
              <a:avLst/>
            </a:prstGeom>
          </p:spPr>
        </p:pic>
        <p:sp>
          <p:nvSpPr>
            <p:cNvPr id="22" name="Rectangle 12"/>
            <p:cNvSpPr txBox="1">
              <a:spLocks noChangeArrowheads="1"/>
            </p:cNvSpPr>
            <p:nvPr/>
          </p:nvSpPr>
          <p:spPr bwMode="auto">
            <a:xfrm>
              <a:off x="-13825" y="4604012"/>
              <a:ext cx="2996811" cy="499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Kilauea Volcano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076" y="4147998"/>
            <a:ext cx="3363159" cy="1465646"/>
            <a:chOff x="-36600" y="5064324"/>
            <a:chExt cx="2996811" cy="19541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49" y="5064324"/>
              <a:ext cx="2323877" cy="1475482"/>
            </a:xfrm>
            <a:prstGeom prst="rect">
              <a:avLst/>
            </a:prstGeom>
          </p:spPr>
        </p:pic>
        <p:sp>
          <p:nvSpPr>
            <p:cNvPr id="23" name="Rectangle 12"/>
            <p:cNvSpPr txBox="1">
              <a:spLocks noChangeArrowheads="1"/>
            </p:cNvSpPr>
            <p:nvPr/>
          </p:nvSpPr>
          <p:spPr bwMode="auto">
            <a:xfrm>
              <a:off x="-36600" y="6519254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Waikiki Beach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39304" y="4173454"/>
            <a:ext cx="3032568" cy="1454588"/>
            <a:chOff x="2957994" y="5118816"/>
            <a:chExt cx="3375129" cy="19394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963" y="5118816"/>
              <a:ext cx="3221279" cy="1420988"/>
            </a:xfrm>
            <a:prstGeom prst="rect">
              <a:avLst/>
            </a:prstGeom>
          </p:spPr>
        </p:pic>
        <p:sp>
          <p:nvSpPr>
            <p:cNvPr id="25" name="Rectangle 12"/>
            <p:cNvSpPr txBox="1">
              <a:spLocks noChangeArrowheads="1"/>
            </p:cNvSpPr>
            <p:nvPr/>
          </p:nvSpPr>
          <p:spPr bwMode="auto">
            <a:xfrm>
              <a:off x="2957994" y="6559002"/>
              <a:ext cx="3375129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800" b="1" dirty="0">
                  <a:latin typeface="Times New Roman" pitchFamily="18" charset="0"/>
                </a:rPr>
                <a:t>E. Lake Michigan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38036" y="75494"/>
            <a:ext cx="3046316" cy="1385024"/>
            <a:chOff x="6591338" y="49360"/>
            <a:chExt cx="2996811" cy="18466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49360"/>
              <a:ext cx="2769714" cy="1392684"/>
            </a:xfrm>
            <a:prstGeom prst="rect">
              <a:avLst/>
            </a:prstGeom>
          </p:spPr>
        </p:pic>
        <p:sp>
          <p:nvSpPr>
            <p:cNvPr id="26" name="Rectangle 12"/>
            <p:cNvSpPr txBox="1">
              <a:spLocks noChangeArrowheads="1"/>
            </p:cNvSpPr>
            <p:nvPr/>
          </p:nvSpPr>
          <p:spPr bwMode="auto">
            <a:xfrm>
              <a:off x="6591338" y="1396794"/>
              <a:ext cx="299681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800" b="1" dirty="0">
                  <a:latin typeface="Times New Roman" pitchFamily="18" charset="0"/>
                </a:rPr>
                <a:t>F. A</a:t>
              </a:r>
              <a:r>
                <a:rPr lang="en-US" sz="2800" b="1" dirty="0" smtClean="0">
                  <a:latin typeface="Times New Roman" pitchFamily="18" charset="0"/>
                </a:rPr>
                <a:t>lcatraz </a:t>
              </a:r>
              <a:r>
                <a:rPr lang="en-US" sz="2800" b="1" dirty="0">
                  <a:latin typeface="Times New Roman" pitchFamily="18" charset="0"/>
                </a:rPr>
                <a:t>prison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76478" y="1478592"/>
            <a:ext cx="3743166" cy="1362668"/>
            <a:chOff x="6476874" y="1739180"/>
            <a:chExt cx="3553901" cy="18168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1739180"/>
              <a:ext cx="2707453" cy="1329062"/>
            </a:xfrm>
            <a:prstGeom prst="rect">
              <a:avLst/>
            </a:prstGeom>
          </p:spPr>
        </p:pic>
        <p:sp>
          <p:nvSpPr>
            <p:cNvPr id="27" name="Rectangle 12"/>
            <p:cNvSpPr txBox="1">
              <a:spLocks noChangeArrowheads="1"/>
            </p:cNvSpPr>
            <p:nvPr/>
          </p:nvSpPr>
          <p:spPr bwMode="auto">
            <a:xfrm>
              <a:off x="6476874" y="3056805"/>
              <a:ext cx="3553901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itchFamily="18" charset="0"/>
                </a:rPr>
                <a:t>G. Fisherman’s Wharf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18283" y="2830158"/>
            <a:ext cx="3502202" cy="1432499"/>
            <a:chOff x="6498082" y="3392543"/>
            <a:chExt cx="3351236" cy="19099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80" y="3392543"/>
              <a:ext cx="2334134" cy="1421312"/>
            </a:xfrm>
            <a:prstGeom prst="rect">
              <a:avLst/>
            </a:prstGeom>
          </p:spPr>
        </p:pic>
        <p:sp>
          <p:nvSpPr>
            <p:cNvPr id="28" name="Rectangle 12"/>
            <p:cNvSpPr txBox="1">
              <a:spLocks noChangeArrowheads="1"/>
            </p:cNvSpPr>
            <p:nvPr/>
          </p:nvSpPr>
          <p:spPr bwMode="auto">
            <a:xfrm>
              <a:off x="6498082" y="4803276"/>
              <a:ext cx="3351236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000" b="1" dirty="0">
                  <a:latin typeface="Times New Roman" pitchFamily="18" charset="0"/>
                </a:rPr>
                <a:t>H. Empire State Building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71872" y="4246069"/>
            <a:ext cx="3528690" cy="1381973"/>
            <a:chOff x="6474989" y="5163744"/>
            <a:chExt cx="3291157" cy="18426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79" y="5163744"/>
              <a:ext cx="2334135" cy="1376062"/>
            </a:xfrm>
            <a:prstGeom prst="rect">
              <a:avLst/>
            </a:prstGeom>
          </p:spPr>
        </p:pic>
        <p:sp>
          <p:nvSpPr>
            <p:cNvPr id="29" name="Rectangle 12"/>
            <p:cNvSpPr txBox="1">
              <a:spLocks noChangeArrowheads="1"/>
            </p:cNvSpPr>
            <p:nvPr/>
          </p:nvSpPr>
          <p:spPr bwMode="auto">
            <a:xfrm>
              <a:off x="6474989" y="6507109"/>
              <a:ext cx="3291157" cy="499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itchFamily="18" charset="0"/>
                </a:rPr>
                <a:t>I. The Statue of Liberty</a:t>
              </a: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2699894" y="758085"/>
            <a:ext cx="597277" cy="13341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61580" y="162481"/>
            <a:ext cx="2872435" cy="4892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San Francisco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54205" y="780401"/>
            <a:ext cx="2263699" cy="43747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Hawaii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16860" y="1482887"/>
            <a:ext cx="2225620" cy="8814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Mount rushmore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84261" y="2622468"/>
            <a:ext cx="2783097" cy="39917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New York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22901" y="3323728"/>
            <a:ext cx="2108435" cy="40490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Chicago </a:t>
            </a:r>
          </a:p>
        </p:txBody>
      </p:sp>
      <p:cxnSp>
        <p:nvCxnSpPr>
          <p:cNvPr id="44" name="Straight Arrow Connector 43"/>
          <p:cNvCxnSpPr>
            <a:endCxn id="43" idx="2"/>
          </p:cNvCxnSpPr>
          <p:nvPr/>
        </p:nvCxnSpPr>
        <p:spPr>
          <a:xfrm flipH="1" flipV="1">
            <a:off x="4377119" y="3728629"/>
            <a:ext cx="337330" cy="4320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709316" y="286547"/>
            <a:ext cx="454048" cy="1881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0" idx="1"/>
          </p:cNvCxnSpPr>
          <p:nvPr/>
        </p:nvCxnSpPr>
        <p:spPr>
          <a:xfrm flipV="1">
            <a:off x="2686665" y="999141"/>
            <a:ext cx="667540" cy="24235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0" idx="1"/>
          </p:cNvCxnSpPr>
          <p:nvPr/>
        </p:nvCxnSpPr>
        <p:spPr>
          <a:xfrm flipV="1">
            <a:off x="2663515" y="999141"/>
            <a:ext cx="690690" cy="31531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5897076" y="2855658"/>
            <a:ext cx="321364" cy="17981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5882128" y="2830158"/>
            <a:ext cx="345335" cy="4620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6" idx="1"/>
            <a:endCxn id="41" idx="3"/>
          </p:cNvCxnSpPr>
          <p:nvPr/>
        </p:nvCxnSpPr>
        <p:spPr>
          <a:xfrm flipH="1" flipV="1">
            <a:off x="5542480" y="1923631"/>
            <a:ext cx="692895" cy="533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41" idx="3"/>
          </p:cNvCxnSpPr>
          <p:nvPr/>
        </p:nvCxnSpPr>
        <p:spPr>
          <a:xfrm flipH="1">
            <a:off x="5542480" y="867718"/>
            <a:ext cx="765703" cy="10559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54147351"/>
              </p:ext>
            </p:extLst>
          </p:nvPr>
        </p:nvGraphicFramePr>
        <p:xfrm>
          <a:off x="277789" y="447943"/>
          <a:ext cx="8621394" cy="5212080"/>
        </p:xfrm>
        <a:graphic>
          <a:graphicData uri="http://schemas.openxmlformats.org/drawingml/2006/table">
            <a:tbl>
              <a:tblPr/>
              <a:tblGrid>
                <a:gridCol w="51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2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Places Mrs. Quyen and her husband visited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Predict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Waikiki Beach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Kilauea Volcano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Napa Valley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Golden Gate Bridge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Alcatraz prison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Fisherman’s Wharf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Mount Rushmore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The Statue of Liberty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The Empire State Building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Lake Michigan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The Great Wall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  <a:sym typeface="Symbol" pitchFamily="18" charset="2"/>
                        </a:rPr>
                        <a:t>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80" descr="Blue tissue paper"/>
          <p:cNvSpPr txBox="1">
            <a:spLocks noChangeArrowheads="1"/>
          </p:cNvSpPr>
          <p:nvPr/>
        </p:nvSpPr>
        <p:spPr bwMode="auto">
          <a:xfrm>
            <a:off x="6972300" y="922657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6" name="Text Box 81" descr="Blue tissue paper"/>
          <p:cNvSpPr txBox="1">
            <a:spLocks noChangeArrowheads="1"/>
          </p:cNvSpPr>
          <p:nvPr/>
        </p:nvSpPr>
        <p:spPr bwMode="auto">
          <a:xfrm>
            <a:off x="6972300" y="1357344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7" name="Text Box 82" descr="Blue tissue paper"/>
          <p:cNvSpPr txBox="1">
            <a:spLocks noChangeArrowheads="1"/>
          </p:cNvSpPr>
          <p:nvPr/>
        </p:nvSpPr>
        <p:spPr bwMode="auto">
          <a:xfrm>
            <a:off x="6972300" y="1780439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8" name="Text Box 83" descr="Blue tissue paper"/>
          <p:cNvSpPr txBox="1">
            <a:spLocks noChangeArrowheads="1"/>
          </p:cNvSpPr>
          <p:nvPr/>
        </p:nvSpPr>
        <p:spPr bwMode="auto">
          <a:xfrm>
            <a:off x="6972300" y="2216339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9" name="Text Box 84" descr="Blue tissue paper"/>
          <p:cNvSpPr txBox="1">
            <a:spLocks noChangeArrowheads="1"/>
          </p:cNvSpPr>
          <p:nvPr/>
        </p:nvSpPr>
        <p:spPr bwMode="auto">
          <a:xfrm>
            <a:off x="6972300" y="2665100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0" name="Text Box 85" descr="Blue tissue paper"/>
          <p:cNvSpPr txBox="1">
            <a:spLocks noChangeArrowheads="1"/>
          </p:cNvSpPr>
          <p:nvPr/>
        </p:nvSpPr>
        <p:spPr bwMode="auto">
          <a:xfrm>
            <a:off x="6972300" y="3092072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1" name="Text Box 86" descr="Blue tissue paper"/>
          <p:cNvSpPr txBox="1">
            <a:spLocks noChangeArrowheads="1"/>
          </p:cNvSpPr>
          <p:nvPr/>
        </p:nvSpPr>
        <p:spPr bwMode="auto">
          <a:xfrm>
            <a:off x="6972300" y="3519044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2" name="Text Box 87" descr="Blue tissue paper"/>
          <p:cNvSpPr txBox="1">
            <a:spLocks noChangeArrowheads="1"/>
          </p:cNvSpPr>
          <p:nvPr/>
        </p:nvSpPr>
        <p:spPr bwMode="auto">
          <a:xfrm>
            <a:off x="6972300" y="3972718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5" name="Text Box 198" descr="Blue tissue paper"/>
          <p:cNvSpPr txBox="1">
            <a:spLocks noChangeArrowheads="1"/>
          </p:cNvSpPr>
          <p:nvPr/>
        </p:nvSpPr>
        <p:spPr bwMode="auto">
          <a:xfrm>
            <a:off x="6972300" y="4410197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6" name="Text Box 199" descr="Blue tissue paper"/>
          <p:cNvSpPr txBox="1">
            <a:spLocks noChangeArrowheads="1"/>
          </p:cNvSpPr>
          <p:nvPr/>
        </p:nvSpPr>
        <p:spPr bwMode="auto">
          <a:xfrm>
            <a:off x="6972300" y="4811372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7" name="Text Box 200" descr="Blue tissue paper"/>
          <p:cNvSpPr txBox="1">
            <a:spLocks noChangeArrowheads="1"/>
          </p:cNvSpPr>
          <p:nvPr/>
        </p:nvSpPr>
        <p:spPr bwMode="auto">
          <a:xfrm>
            <a:off x="6972300" y="5261871"/>
            <a:ext cx="914400" cy="36933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1800" b="1">
              <a:sym typeface="Symbol" pitchFamily="18" charset="2"/>
            </a:endParaRPr>
          </a:p>
        </p:txBody>
      </p:sp>
      <p:sp>
        <p:nvSpPr>
          <p:cNvPr id="18" name="AutoShape 20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7303768">
            <a:off x="304223" y="540578"/>
            <a:ext cx="357188" cy="342900"/>
          </a:xfrm>
          <a:prstGeom prst="curvedDownArrow">
            <a:avLst>
              <a:gd name="adj1" fmla="val 21079"/>
              <a:gd name="adj2" fmla="val 41913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53"/>
          </a:p>
        </p:txBody>
      </p:sp>
      <p:sp>
        <p:nvSpPr>
          <p:cNvPr id="3" name="TextBox 2"/>
          <p:cNvSpPr txBox="1"/>
          <p:nvPr/>
        </p:nvSpPr>
        <p:spPr>
          <a:xfrm>
            <a:off x="243067" y="-96694"/>
            <a:ext cx="82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Predict places Mrs. Quyen and her husband visited</a:t>
            </a:r>
            <a:r>
              <a:rPr lang="en-US" sz="1600" b="1" u="sng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73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5" grpId="1" animBg="1"/>
      <p:bldP spid="6" grpId="0" animBg="1" autoUpdateAnimBg="0"/>
      <p:bldP spid="6" grpId="1" animBg="1"/>
      <p:bldP spid="7" grpId="0" animBg="1" autoUpdateAnimBg="0"/>
      <p:bldP spid="7" grpId="1" animBg="1"/>
      <p:bldP spid="8" grpId="0" animBg="1" autoUpdateAnimBg="0"/>
      <p:bldP spid="8" grpId="1" animBg="1"/>
      <p:bldP spid="9" grpId="0" animBg="1" autoUpdateAnimBg="0"/>
      <p:bldP spid="9" grpId="1" animBg="1"/>
      <p:bldP spid="10" grpId="0" animBg="1" autoUpdateAnimBg="0"/>
      <p:bldP spid="10" grpId="1" animBg="1"/>
      <p:bldP spid="11" grpId="0" animBg="1" autoUpdateAnimBg="0"/>
      <p:bldP spid="11" grpId="1" animBg="1"/>
      <p:bldP spid="12" grpId="0" animBg="1" autoUpdateAnimBg="0"/>
      <p:bldP spid="12" grpId="1" animBg="1"/>
      <p:bldP spid="15" grpId="0" animBg="1" autoUpdateAnimBg="0"/>
      <p:bldP spid="15" grpId="1" animBg="1"/>
      <p:bldP spid="16" grpId="0" animBg="1" autoUpdateAnimBg="0"/>
      <p:bldP spid="16" grpId="1" animBg="1"/>
      <p:bldP spid="17" grpId="0" animBg="1" autoUpdateAnimBg="0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</TotalTime>
  <Words>929</Words>
  <Application>Microsoft Office PowerPoint</Application>
  <PresentationFormat>On-screen Show (16:10)</PresentationFormat>
  <Paragraphs>210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.VnUniverseH</vt:lpstr>
      <vt:lpstr>Arial</vt:lpstr>
      <vt:lpstr>Calibri</vt:lpstr>
      <vt:lpstr>Calibri Light</vt:lpstr>
      <vt:lpstr>Monotype Corsiva</vt:lpstr>
      <vt:lpstr>Segoe Script</vt:lpstr>
      <vt:lpstr>Symbol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HAI NGOAI</dc:creator>
  <cp:lastModifiedBy>Nhân Nguyễn</cp:lastModifiedBy>
  <cp:revision>42</cp:revision>
  <dcterms:created xsi:type="dcterms:W3CDTF">2017-03-02T15:24:57Z</dcterms:created>
  <dcterms:modified xsi:type="dcterms:W3CDTF">2020-04-24T06:47:55Z</dcterms:modified>
</cp:coreProperties>
</file>