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6" r:id="rId2"/>
    <p:sldId id="325" r:id="rId3"/>
    <p:sldId id="329" r:id="rId4"/>
    <p:sldId id="327" r:id="rId5"/>
    <p:sldId id="330" r:id="rId6"/>
    <p:sldId id="331" r:id="rId7"/>
    <p:sldId id="305" r:id="rId8"/>
    <p:sldId id="311" r:id="rId9"/>
    <p:sldId id="333" r:id="rId10"/>
    <p:sldId id="263" r:id="rId11"/>
    <p:sldId id="295" r:id="rId12"/>
    <p:sldId id="307" r:id="rId13"/>
    <p:sldId id="313" r:id="rId14"/>
    <p:sldId id="312" r:id="rId15"/>
    <p:sldId id="314" r:id="rId16"/>
    <p:sldId id="315" r:id="rId17"/>
    <p:sldId id="316" r:id="rId18"/>
    <p:sldId id="317" r:id="rId19"/>
    <p:sldId id="318" r:id="rId20"/>
    <p:sldId id="288" r:id="rId21"/>
    <p:sldId id="283" r:id="rId22"/>
    <p:sldId id="334" r:id="rId23"/>
    <p:sldId id="324" r:id="rId24"/>
    <p:sldId id="323" r:id="rId25"/>
    <p:sldId id="322" r:id="rId26"/>
    <p:sldId id="321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BE0E3"/>
    <a:srgbClr val="FF9900"/>
    <a:srgbClr val="FF0000"/>
    <a:srgbClr val="A50021"/>
    <a:srgbClr val="FF0066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F82407-1758-4764-A367-46833294E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CBF3E9-8B75-46BC-914D-F57D644A208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√                                                            √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36F03-1560-425D-870F-6ED47C7B8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459060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A071-B08C-40DE-BBC8-DF068A11D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292498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308AF-B596-491E-A955-011E0AF20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135982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CCD7C-24B5-4EAB-BD4C-D376ED669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74577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6641C-8DAD-4D78-ABF3-640E9045B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949131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9DEE-E26C-4CBE-A423-0DABE11C9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43294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0AFA-042B-4639-81CD-B8FB24457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628386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052B-E2FB-4031-B610-A56FCDB83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226576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3339-FDDF-4A7C-813A-6FBC0F50A9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51389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36AE4-1A8F-461E-BC82-285EE5D8F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664398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6F2EC-D353-4146-855E-6840768FD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47750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6C298-44DF-47F3-827B-F67B89C4B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564743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127795-70C0-49EF-A147-BA7FFBCAE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  <p:sndAc>
      <p:stSnd>
        <p:snd r:embed="rId14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GOX%20DUNG\05_Proud%20of%20you.wav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me237515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895600" y="2819400"/>
            <a:ext cx="6400800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Welcome to </a:t>
            </a:r>
            <a:r>
              <a:rPr lang="en-US" sz="3600" kern="10" dirty="0" smtClean="0"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lesson!</a:t>
            </a:r>
            <a:endParaRPr lang="en-US" sz="3600" kern="10" dirty="0">
              <a:ln w="952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9" name="Group 53"/>
          <p:cNvGrpSpPr>
            <a:grpSpLocks/>
          </p:cNvGrpSpPr>
          <p:nvPr/>
        </p:nvGrpSpPr>
        <p:grpSpPr bwMode="auto">
          <a:xfrm rot="-1834154">
            <a:off x="5303838" y="6021388"/>
            <a:ext cx="493712" cy="503237"/>
            <a:chOff x="3504" y="672"/>
            <a:chExt cx="1776" cy="1536"/>
          </a:xfrm>
        </p:grpSpPr>
        <p:grpSp>
          <p:nvGrpSpPr>
            <p:cNvPr id="3095" name="Group 54"/>
            <p:cNvGrpSpPr>
              <a:grpSpLocks/>
            </p:cNvGrpSpPr>
            <p:nvPr/>
          </p:nvGrpSpPr>
          <p:grpSpPr bwMode="auto"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3097" name="Freeform 55"/>
              <p:cNvSpPr>
                <a:spLocks/>
              </p:cNvSpPr>
              <p:nvPr/>
            </p:nvSpPr>
            <p:spPr bwMode="auto">
              <a:xfrm>
                <a:off x="403" y="3326"/>
                <a:ext cx="701" cy="898"/>
              </a:xfrm>
              <a:custGeom>
                <a:avLst/>
                <a:gdLst>
                  <a:gd name="T0" fmla="*/ 0 w 701"/>
                  <a:gd name="T1" fmla="*/ 0 h 898"/>
                  <a:gd name="T2" fmla="*/ 245 w 701"/>
                  <a:gd name="T3" fmla="*/ 375 h 898"/>
                  <a:gd name="T4" fmla="*/ 317 w 701"/>
                  <a:gd name="T5" fmla="*/ 461 h 898"/>
                  <a:gd name="T6" fmla="*/ 701 w 701"/>
                  <a:gd name="T7" fmla="*/ 898 h 8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56"/>
              <p:cNvSpPr>
                <a:spLocks/>
              </p:cNvSpPr>
              <p:nvPr/>
            </p:nvSpPr>
            <p:spPr bwMode="auto">
              <a:xfrm>
                <a:off x="768" y="2880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57"/>
              <p:cNvSpPr>
                <a:spLocks/>
              </p:cNvSpPr>
              <p:nvPr/>
            </p:nvSpPr>
            <p:spPr bwMode="auto">
              <a:xfrm rot="-5056700">
                <a:off x="423" y="3417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58"/>
              <p:cNvSpPr>
                <a:spLocks/>
              </p:cNvSpPr>
              <p:nvPr/>
            </p:nvSpPr>
            <p:spPr bwMode="auto">
              <a:xfrm rot="4858387">
                <a:off x="1335" y="3081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59"/>
              <p:cNvSpPr>
                <a:spLocks/>
              </p:cNvSpPr>
              <p:nvPr/>
            </p:nvSpPr>
            <p:spPr bwMode="auto">
              <a:xfrm rot="8396864">
                <a:off x="1344" y="3696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60"/>
              <p:cNvSpPr>
                <a:spLocks/>
              </p:cNvSpPr>
              <p:nvPr/>
            </p:nvSpPr>
            <p:spPr bwMode="auto">
              <a:xfrm rot="-8543921">
                <a:off x="814" y="3888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6" name="Freeform 61"/>
            <p:cNvSpPr>
              <a:spLocks/>
            </p:cNvSpPr>
            <p:nvPr/>
          </p:nvSpPr>
          <p:spPr bwMode="auto">
            <a:xfrm>
              <a:off x="4224" y="1248"/>
              <a:ext cx="384" cy="336"/>
            </a:xfrm>
            <a:custGeom>
              <a:avLst/>
              <a:gdLst>
                <a:gd name="T0" fmla="*/ 1069 w 332"/>
                <a:gd name="T1" fmla="*/ 20 h 361"/>
                <a:gd name="T2" fmla="*/ 426 w 332"/>
                <a:gd name="T3" fmla="*/ 20 h 361"/>
                <a:gd name="T4" fmla="*/ 214 w 332"/>
                <a:gd name="T5" fmla="*/ 27 h 361"/>
                <a:gd name="T6" fmla="*/ 0 w 332"/>
                <a:gd name="T7" fmla="*/ 65 h 361"/>
                <a:gd name="T8" fmla="*/ 994 w 332"/>
                <a:gd name="T9" fmla="*/ 165 h 361"/>
                <a:gd name="T10" fmla="*/ 1639 w 332"/>
                <a:gd name="T11" fmla="*/ 126 h 361"/>
                <a:gd name="T12" fmla="*/ 1561 w 332"/>
                <a:gd name="T13" fmla="*/ 46 h 361"/>
                <a:gd name="T14" fmla="*/ 1069 w 332"/>
                <a:gd name="T15" fmla="*/ 20 h 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 rot="-1834154">
            <a:off x="1979613" y="3949700"/>
            <a:ext cx="493712" cy="503238"/>
            <a:chOff x="3504" y="672"/>
            <a:chExt cx="1776" cy="1536"/>
          </a:xfrm>
        </p:grpSpPr>
        <p:grpSp>
          <p:nvGrpSpPr>
            <p:cNvPr id="3087" name="Group 22"/>
            <p:cNvGrpSpPr>
              <a:grpSpLocks/>
            </p:cNvGrpSpPr>
            <p:nvPr/>
          </p:nvGrpSpPr>
          <p:grpSpPr bwMode="auto"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3089" name="Freeform 23"/>
              <p:cNvSpPr>
                <a:spLocks/>
              </p:cNvSpPr>
              <p:nvPr/>
            </p:nvSpPr>
            <p:spPr bwMode="auto">
              <a:xfrm>
                <a:off x="403" y="3326"/>
                <a:ext cx="701" cy="898"/>
              </a:xfrm>
              <a:custGeom>
                <a:avLst/>
                <a:gdLst>
                  <a:gd name="T0" fmla="*/ 0 w 701"/>
                  <a:gd name="T1" fmla="*/ 0 h 898"/>
                  <a:gd name="T2" fmla="*/ 245 w 701"/>
                  <a:gd name="T3" fmla="*/ 375 h 898"/>
                  <a:gd name="T4" fmla="*/ 317 w 701"/>
                  <a:gd name="T5" fmla="*/ 461 h 898"/>
                  <a:gd name="T6" fmla="*/ 701 w 701"/>
                  <a:gd name="T7" fmla="*/ 898 h 8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24"/>
              <p:cNvSpPr>
                <a:spLocks/>
              </p:cNvSpPr>
              <p:nvPr/>
            </p:nvSpPr>
            <p:spPr bwMode="auto">
              <a:xfrm>
                <a:off x="768" y="2880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25"/>
              <p:cNvSpPr>
                <a:spLocks/>
              </p:cNvSpPr>
              <p:nvPr/>
            </p:nvSpPr>
            <p:spPr bwMode="auto">
              <a:xfrm rot="-5056700">
                <a:off x="423" y="3417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26"/>
              <p:cNvSpPr>
                <a:spLocks/>
              </p:cNvSpPr>
              <p:nvPr/>
            </p:nvSpPr>
            <p:spPr bwMode="auto">
              <a:xfrm rot="4858387">
                <a:off x="1335" y="3081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27"/>
              <p:cNvSpPr>
                <a:spLocks/>
              </p:cNvSpPr>
              <p:nvPr/>
            </p:nvSpPr>
            <p:spPr bwMode="auto">
              <a:xfrm rot="8396864">
                <a:off x="1344" y="3696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Freeform 28"/>
              <p:cNvSpPr>
                <a:spLocks/>
              </p:cNvSpPr>
              <p:nvPr/>
            </p:nvSpPr>
            <p:spPr bwMode="auto">
              <a:xfrm rot="-8543921">
                <a:off x="814" y="3888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8" name="Freeform 29"/>
            <p:cNvSpPr>
              <a:spLocks/>
            </p:cNvSpPr>
            <p:nvPr/>
          </p:nvSpPr>
          <p:spPr bwMode="auto">
            <a:xfrm>
              <a:off x="4224" y="1248"/>
              <a:ext cx="384" cy="336"/>
            </a:xfrm>
            <a:custGeom>
              <a:avLst/>
              <a:gdLst>
                <a:gd name="T0" fmla="*/ 1069 w 332"/>
                <a:gd name="T1" fmla="*/ 20 h 361"/>
                <a:gd name="T2" fmla="*/ 426 w 332"/>
                <a:gd name="T3" fmla="*/ 20 h 361"/>
                <a:gd name="T4" fmla="*/ 214 w 332"/>
                <a:gd name="T5" fmla="*/ 27 h 361"/>
                <a:gd name="T6" fmla="*/ 0 w 332"/>
                <a:gd name="T7" fmla="*/ 65 h 361"/>
                <a:gd name="T8" fmla="*/ 994 w 332"/>
                <a:gd name="T9" fmla="*/ 165 h 361"/>
                <a:gd name="T10" fmla="*/ 1639 w 332"/>
                <a:gd name="T11" fmla="*/ 126 h 361"/>
                <a:gd name="T12" fmla="*/ 1561 w 332"/>
                <a:gd name="T13" fmla="*/ 46 h 361"/>
                <a:gd name="T14" fmla="*/ 1069 w 332"/>
                <a:gd name="T15" fmla="*/ 20 h 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124075" y="2076450"/>
            <a:ext cx="538163" cy="476250"/>
            <a:chOff x="403" y="2880"/>
            <a:chExt cx="1663" cy="1712"/>
          </a:xfrm>
        </p:grpSpPr>
        <p:sp>
          <p:nvSpPr>
            <p:cNvPr id="3081" name="Freeform 31"/>
            <p:cNvSpPr>
              <a:spLocks/>
            </p:cNvSpPr>
            <p:nvPr/>
          </p:nvSpPr>
          <p:spPr bwMode="auto">
            <a:xfrm>
              <a:off x="403" y="3326"/>
              <a:ext cx="701" cy="898"/>
            </a:xfrm>
            <a:custGeom>
              <a:avLst/>
              <a:gdLst>
                <a:gd name="T0" fmla="*/ 0 w 701"/>
                <a:gd name="T1" fmla="*/ 0 h 898"/>
                <a:gd name="T2" fmla="*/ 245 w 701"/>
                <a:gd name="T3" fmla="*/ 375 h 898"/>
                <a:gd name="T4" fmla="*/ 317 w 701"/>
                <a:gd name="T5" fmla="*/ 461 h 898"/>
                <a:gd name="T6" fmla="*/ 701 w 701"/>
                <a:gd name="T7" fmla="*/ 898 h 8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32"/>
            <p:cNvSpPr>
              <a:spLocks/>
            </p:cNvSpPr>
            <p:nvPr/>
          </p:nvSpPr>
          <p:spPr bwMode="auto">
            <a:xfrm>
              <a:off x="768" y="2880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33"/>
            <p:cNvSpPr>
              <a:spLocks/>
            </p:cNvSpPr>
            <p:nvPr/>
          </p:nvSpPr>
          <p:spPr bwMode="auto">
            <a:xfrm rot="-5056700">
              <a:off x="423" y="3417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34"/>
            <p:cNvSpPr>
              <a:spLocks/>
            </p:cNvSpPr>
            <p:nvPr/>
          </p:nvSpPr>
          <p:spPr bwMode="auto">
            <a:xfrm rot="4858387">
              <a:off x="1335" y="3081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35"/>
            <p:cNvSpPr>
              <a:spLocks/>
            </p:cNvSpPr>
            <p:nvPr/>
          </p:nvSpPr>
          <p:spPr bwMode="auto">
            <a:xfrm rot="8396864">
              <a:off x="1344" y="3696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36"/>
            <p:cNvSpPr>
              <a:spLocks/>
            </p:cNvSpPr>
            <p:nvPr/>
          </p:nvSpPr>
          <p:spPr bwMode="auto">
            <a:xfrm rot="-8543921">
              <a:off x="814" y="3888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4" descr="anh-cuoi-dep-album-cuoi-an-tuong-freelancer-chup-hinh-cuoi-tu-do-wedding-studio-lang-man-ly-tuong-3-1004532_611587902225226_503304686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BEACH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34290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810000" y="5943600"/>
            <a:ext cx="1752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Nha Trang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895600"/>
            <a:ext cx="2209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Ha Long Bay</a:t>
            </a:r>
          </a:p>
        </p:txBody>
      </p:sp>
      <p:pic>
        <p:nvPicPr>
          <p:cNvPr id="12294" name="Picture 26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14500" y="3467100"/>
            <a:ext cx="662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7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9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77100" y="3467100"/>
            <a:ext cx="6629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0" descr="sa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4419600" y="2895600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Sa Pa</a:t>
            </a:r>
          </a:p>
        </p:txBody>
      </p:sp>
      <p:pic>
        <p:nvPicPr>
          <p:cNvPr id="12299" name="Picture 36" descr="ANd9GcSF3IpLQ0wYsTFTM4DZEA4z3S2esClDyFySOaLhoAuLPqYgXc9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3429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248400" y="6019800"/>
            <a:ext cx="1219200" cy="5286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Da lat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34" grpId="0" animBg="1"/>
      <p:bldP spid="9232" grpId="0" animBg="1"/>
      <p:bldP spid="92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4114800" y="685800"/>
            <a:ext cx="5791200" cy="1371600"/>
          </a:xfrm>
        </p:spPr>
        <p:txBody>
          <a:bodyPr/>
          <a:lstStyle/>
          <a:p>
            <a:pPr algn="l" eaLnBrk="1" hangingPunct="1"/>
            <a:r>
              <a:rPr lang="en-US" altLang="en-US" sz="4000" smtClean="0">
                <a:solidFill>
                  <a:srgbClr val="006600"/>
                </a:solidFill>
              </a:rPr>
              <a:t> </a:t>
            </a:r>
            <a:br>
              <a:rPr lang="en-US" altLang="en-US" sz="4000" smtClean="0">
                <a:solidFill>
                  <a:srgbClr val="006600"/>
                </a:solidFill>
              </a:rPr>
            </a:br>
            <a:r>
              <a:rPr lang="en-US" altLang="en-US" sz="4000" smtClean="0">
                <a:solidFill>
                  <a:srgbClr val="006600"/>
                </a:solidFill>
              </a:rPr>
              <a:t>  </a:t>
            </a:r>
            <a:endParaRPr lang="en-US" altLang="en-US" sz="2800" smtClean="0">
              <a:solidFill>
                <a:srgbClr val="006600"/>
              </a:solidFill>
            </a:endParaRP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2667000" y="1828800"/>
            <a:ext cx="304800" cy="381000"/>
          </a:xfrm>
          <a:prstGeom prst="flowChartProcess">
            <a:avLst/>
          </a:prstGeom>
          <a:solidFill>
            <a:srgbClr val="00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3316" name="AutoShape 7"/>
          <p:cNvSpPr>
            <a:spLocks noChangeArrowheads="1"/>
          </p:cNvSpPr>
          <p:nvPr/>
        </p:nvSpPr>
        <p:spPr bwMode="auto">
          <a:xfrm>
            <a:off x="2667000" y="3124200"/>
            <a:ext cx="304800" cy="381000"/>
          </a:xfrm>
          <a:prstGeom prst="flowChartProcess">
            <a:avLst/>
          </a:prstGeom>
          <a:solidFill>
            <a:srgbClr val="00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3317" name="AutoShape 10"/>
          <p:cNvSpPr>
            <a:spLocks noChangeArrowheads="1"/>
          </p:cNvSpPr>
          <p:nvPr/>
        </p:nvSpPr>
        <p:spPr bwMode="auto">
          <a:xfrm>
            <a:off x="2667000" y="3810000"/>
            <a:ext cx="304800" cy="381000"/>
          </a:xfrm>
          <a:prstGeom prst="flowChartProcess">
            <a:avLst/>
          </a:prstGeom>
          <a:solidFill>
            <a:srgbClr val="00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3318" name="AutoShape 11"/>
          <p:cNvSpPr>
            <a:spLocks noChangeArrowheads="1"/>
          </p:cNvSpPr>
          <p:nvPr/>
        </p:nvSpPr>
        <p:spPr bwMode="auto">
          <a:xfrm>
            <a:off x="2667000" y="2286000"/>
            <a:ext cx="304800" cy="381000"/>
          </a:xfrm>
          <a:prstGeom prst="flowChartProcess">
            <a:avLst/>
          </a:prstGeom>
          <a:solidFill>
            <a:srgbClr val="00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3319" name="AutoShape 12"/>
          <p:cNvSpPr>
            <a:spLocks noChangeArrowheads="1"/>
          </p:cNvSpPr>
          <p:nvPr/>
        </p:nvSpPr>
        <p:spPr bwMode="auto">
          <a:xfrm>
            <a:off x="2667000" y="4267200"/>
            <a:ext cx="304800" cy="381000"/>
          </a:xfrm>
          <a:prstGeom prst="flowChartProcess">
            <a:avLst/>
          </a:prstGeom>
          <a:solidFill>
            <a:srgbClr val="00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pic>
        <p:nvPicPr>
          <p:cNvPr id="13320" name="Picture 21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2600" y="3505200"/>
            <a:ext cx="6629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9" name="Rectangle 27"/>
          <p:cNvSpPr>
            <a:spLocks noChangeArrowheads="1"/>
          </p:cNvSpPr>
          <p:nvPr/>
        </p:nvSpPr>
        <p:spPr bwMode="auto">
          <a:xfrm>
            <a:off x="2971800" y="1828800"/>
            <a:ext cx="6781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1. We can go by bus to all of  4 places.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2. In Nha Trang, visitors can visit the Oceanic Institute.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3. There are lots of flower gardens 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    Ha Long Bay.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4. We can visit tribal villages  in Sa Pa.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5. Da Lat is one of the World Heritage Site.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27" name="Rectangle 35"/>
          <p:cNvSpPr>
            <a:spLocks noChangeArrowheads="1"/>
          </p:cNvSpPr>
          <p:nvPr/>
        </p:nvSpPr>
        <p:spPr bwMode="auto">
          <a:xfrm>
            <a:off x="3276600" y="4191000"/>
            <a:ext cx="2133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Ha Long Bay</a:t>
            </a:r>
          </a:p>
        </p:txBody>
      </p:sp>
      <p:sp>
        <p:nvSpPr>
          <p:cNvPr id="110672" name="AutoShape 80"/>
          <p:cNvSpPr>
            <a:spLocks noChangeArrowheads="1"/>
          </p:cNvSpPr>
          <p:nvPr/>
        </p:nvSpPr>
        <p:spPr bwMode="auto">
          <a:xfrm>
            <a:off x="2667000" y="4267200"/>
            <a:ext cx="304800" cy="381000"/>
          </a:xfrm>
          <a:prstGeom prst="flowChartProcess">
            <a:avLst/>
          </a:prstGeom>
          <a:solidFill>
            <a:srgbClr val="00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10673" name="AutoShape 81"/>
          <p:cNvSpPr>
            <a:spLocks noChangeArrowheads="1"/>
          </p:cNvSpPr>
          <p:nvPr/>
        </p:nvSpPr>
        <p:spPr bwMode="auto">
          <a:xfrm>
            <a:off x="2667000" y="3124200"/>
            <a:ext cx="304800" cy="381000"/>
          </a:xfrm>
          <a:prstGeom prst="flowChartProcess">
            <a:avLst/>
          </a:prstGeom>
          <a:solidFill>
            <a:srgbClr val="00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10674" name="AutoShape 82"/>
          <p:cNvSpPr>
            <a:spLocks noChangeArrowheads="1"/>
          </p:cNvSpPr>
          <p:nvPr/>
        </p:nvSpPr>
        <p:spPr bwMode="auto">
          <a:xfrm>
            <a:off x="2667000" y="1828800"/>
            <a:ext cx="304800" cy="381000"/>
          </a:xfrm>
          <a:prstGeom prst="flowChartProcess">
            <a:avLst/>
          </a:prstGeom>
          <a:solidFill>
            <a:srgbClr val="00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10675" name="AutoShape 83"/>
          <p:cNvSpPr>
            <a:spLocks noChangeArrowheads="1"/>
          </p:cNvSpPr>
          <p:nvPr/>
        </p:nvSpPr>
        <p:spPr bwMode="auto">
          <a:xfrm>
            <a:off x="2667000" y="4267200"/>
            <a:ext cx="304800" cy="381000"/>
          </a:xfrm>
          <a:prstGeom prst="flowChartProcess">
            <a:avLst/>
          </a:prstGeom>
          <a:solidFill>
            <a:srgbClr val="00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10676" name="AutoShape 84"/>
          <p:cNvSpPr>
            <a:spLocks noChangeArrowheads="1"/>
          </p:cNvSpPr>
          <p:nvPr/>
        </p:nvSpPr>
        <p:spPr bwMode="auto">
          <a:xfrm>
            <a:off x="2667000" y="2286000"/>
            <a:ext cx="304800" cy="381000"/>
          </a:xfrm>
          <a:prstGeom prst="flowChartProcess">
            <a:avLst/>
          </a:prstGeom>
          <a:solidFill>
            <a:srgbClr val="00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1280" name="WordArt 95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T/F Statements </a:t>
            </a:r>
            <a:r>
              <a:rPr lang="en-US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  <a:hlinkClick r:id="rId3" action="ppaction://hlinksldjump"/>
              </a:rPr>
              <a:t>Prediction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0688" name="Rectangle 96"/>
          <p:cNvSpPr>
            <a:spLocks noChangeArrowheads="1"/>
          </p:cNvSpPr>
          <p:nvPr/>
        </p:nvSpPr>
        <p:spPr bwMode="auto">
          <a:xfrm>
            <a:off x="3352800" y="3429000"/>
            <a:ext cx="2362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 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Da Lat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0690" name="AutoShape 98"/>
          <p:cNvSpPr>
            <a:spLocks noChangeArrowheads="1"/>
          </p:cNvSpPr>
          <p:nvPr/>
        </p:nvSpPr>
        <p:spPr bwMode="auto">
          <a:xfrm>
            <a:off x="2667000" y="3810000"/>
            <a:ext cx="304800" cy="381000"/>
          </a:xfrm>
          <a:prstGeom prst="flowChartProcess">
            <a:avLst/>
          </a:prstGeom>
          <a:solidFill>
            <a:srgbClr val="00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3331" name="Rectangle 99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</a:rPr>
              <a:t>UNIT 11: Lesson 4: Read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0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0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0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7" grpId="0" animBg="1"/>
      <p:bldP spid="110672" grpId="0" animBg="1"/>
      <p:bldP spid="110673" grpId="0" animBg="1"/>
      <p:bldP spid="110674" grpId="0" animBg="1"/>
      <p:bldP spid="110675" grpId="0" animBg="1"/>
      <p:bldP spid="1106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423" name="Group 255"/>
          <p:cNvGraphicFramePr>
            <a:graphicFrameLocks noGrp="1"/>
          </p:cNvGraphicFramePr>
          <p:nvPr>
            <p:ph type="tbl" idx="1"/>
          </p:nvPr>
        </p:nvGraphicFramePr>
        <p:xfrm>
          <a:off x="2438400" y="990600"/>
          <a:ext cx="8001000" cy="4649790"/>
        </p:xfrm>
        <a:graphic>
          <a:graphicData uri="http://schemas.openxmlformats.org/drawingml/2006/table">
            <a:tbl>
              <a:tblPr/>
              <a:tblGrid>
                <a:gridCol w="336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4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Nha Trang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Da Lat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Sa Pa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Ha Long Bay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7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5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5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7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5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5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56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400" name="Text Box 100"/>
          <p:cNvSpPr txBox="1">
            <a:spLocks noChangeArrowheads="1"/>
          </p:cNvSpPr>
          <p:nvPr/>
        </p:nvSpPr>
        <p:spPr bwMode="auto">
          <a:xfrm>
            <a:off x="1905000" y="4343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4401" name="Text Box 101"/>
          <p:cNvSpPr txBox="1">
            <a:spLocks noChangeArrowheads="1"/>
          </p:cNvSpPr>
          <p:nvPr/>
        </p:nvSpPr>
        <p:spPr bwMode="auto">
          <a:xfrm>
            <a:off x="2971800" y="6096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4402" name="WordArt 172"/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152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Grid</a:t>
            </a:r>
          </a:p>
        </p:txBody>
      </p:sp>
      <p:sp>
        <p:nvSpPr>
          <p:cNvPr id="135345" name="Rectangle 177"/>
          <p:cNvSpPr>
            <a:spLocks noChangeArrowheads="1"/>
          </p:cNvSpPr>
          <p:nvPr/>
        </p:nvSpPr>
        <p:spPr bwMode="auto">
          <a:xfrm>
            <a:off x="24384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5. sand beaches</a:t>
            </a:r>
          </a:p>
        </p:txBody>
      </p:sp>
      <p:sp>
        <p:nvSpPr>
          <p:cNvPr id="135346" name="Rectangle 178"/>
          <p:cNvSpPr>
            <a:spLocks noChangeArrowheads="1"/>
          </p:cNvSpPr>
          <p:nvPr/>
        </p:nvSpPr>
        <p:spPr bwMode="auto">
          <a:xfrm>
            <a:off x="2438400" y="2286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2. flights to Ha Noi</a:t>
            </a:r>
          </a:p>
        </p:txBody>
      </p:sp>
      <p:sp>
        <p:nvSpPr>
          <p:cNvPr id="135348" name="Rectangle 180"/>
          <p:cNvSpPr>
            <a:spLocks noChangeArrowheads="1"/>
          </p:cNvSpPr>
          <p:nvPr/>
        </p:nvSpPr>
        <p:spPr bwMode="auto">
          <a:xfrm>
            <a:off x="2438400" y="2743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3. mountain slopes</a:t>
            </a:r>
          </a:p>
        </p:txBody>
      </p:sp>
      <p:sp>
        <p:nvSpPr>
          <p:cNvPr id="135349" name="Rectangle 181"/>
          <p:cNvSpPr>
            <a:spLocks noChangeArrowheads="1"/>
          </p:cNvSpPr>
          <p:nvPr/>
        </p:nvSpPr>
        <p:spPr bwMode="auto">
          <a:xfrm>
            <a:off x="2438400" y="3200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4. railway</a:t>
            </a:r>
          </a:p>
        </p:txBody>
      </p:sp>
      <p:sp>
        <p:nvSpPr>
          <p:cNvPr id="135350" name="Rectangle 182"/>
          <p:cNvSpPr>
            <a:spLocks noChangeArrowheads="1"/>
          </p:cNvSpPr>
          <p:nvPr/>
        </p:nvSpPr>
        <p:spPr bwMode="auto">
          <a:xfrm>
            <a:off x="2438400" y="1828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1. caves</a:t>
            </a:r>
          </a:p>
        </p:txBody>
      </p:sp>
      <p:sp>
        <p:nvSpPr>
          <p:cNvPr id="135352" name="Rectangle 184"/>
          <p:cNvSpPr>
            <a:spLocks noChangeArrowheads="1"/>
          </p:cNvSpPr>
          <p:nvPr/>
        </p:nvSpPr>
        <p:spPr bwMode="auto">
          <a:xfrm>
            <a:off x="2438400" y="4191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6. tribal villages</a:t>
            </a:r>
          </a:p>
        </p:txBody>
      </p:sp>
      <p:sp>
        <p:nvSpPr>
          <p:cNvPr id="135353" name="Rectangle 185"/>
          <p:cNvSpPr>
            <a:spLocks noChangeArrowheads="1"/>
          </p:cNvSpPr>
          <p:nvPr/>
        </p:nvSpPr>
        <p:spPr bwMode="auto">
          <a:xfrm>
            <a:off x="2438400" y="4648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7. waterfalls</a:t>
            </a:r>
          </a:p>
        </p:txBody>
      </p:sp>
      <p:sp>
        <p:nvSpPr>
          <p:cNvPr id="135354" name="Rectangle 186"/>
          <p:cNvSpPr>
            <a:spLocks noChangeArrowheads="1"/>
          </p:cNvSpPr>
          <p:nvPr/>
        </p:nvSpPr>
        <p:spPr bwMode="auto">
          <a:xfrm>
            <a:off x="2438400" y="5105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8. World Heritage</a:t>
            </a:r>
          </a:p>
        </p:txBody>
      </p:sp>
      <p:pic>
        <p:nvPicPr>
          <p:cNvPr id="14411" name="Picture 220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94" name="Text Box 62"/>
          <p:cNvSpPr txBox="1">
            <a:spLocks noChangeArrowheads="1"/>
          </p:cNvSpPr>
          <p:nvPr/>
        </p:nvSpPr>
        <p:spPr bwMode="auto">
          <a:xfrm>
            <a:off x="9067800" y="16764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2" name="Text Box 62"/>
          <p:cNvSpPr txBox="1">
            <a:spLocks noChangeArrowheads="1"/>
          </p:cNvSpPr>
          <p:nvPr/>
        </p:nvSpPr>
        <p:spPr bwMode="auto">
          <a:xfrm>
            <a:off x="5867400" y="21336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3" name="Text Box 62"/>
          <p:cNvSpPr txBox="1">
            <a:spLocks noChangeArrowheads="1"/>
          </p:cNvSpPr>
          <p:nvPr/>
        </p:nvSpPr>
        <p:spPr bwMode="auto">
          <a:xfrm>
            <a:off x="7924800" y="26670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4" name="Text Box 62"/>
          <p:cNvSpPr txBox="1">
            <a:spLocks noChangeArrowheads="1"/>
          </p:cNvSpPr>
          <p:nvPr/>
        </p:nvSpPr>
        <p:spPr bwMode="auto">
          <a:xfrm>
            <a:off x="5791200" y="31242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5" name="Text Box 62"/>
          <p:cNvSpPr txBox="1">
            <a:spLocks noChangeArrowheads="1"/>
          </p:cNvSpPr>
          <p:nvPr/>
        </p:nvSpPr>
        <p:spPr bwMode="auto">
          <a:xfrm>
            <a:off x="5791200" y="35814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6" name="Text Box 62"/>
          <p:cNvSpPr txBox="1">
            <a:spLocks noChangeArrowheads="1"/>
          </p:cNvSpPr>
          <p:nvPr/>
        </p:nvSpPr>
        <p:spPr bwMode="auto">
          <a:xfrm>
            <a:off x="7848600" y="40386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6934200" y="44958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9220200" y="50292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14420" name="Rectangle 256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</a:rPr>
              <a:t>UNIT 11: Lesson 4: Read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45" grpId="0"/>
      <p:bldP spid="135346" grpId="0"/>
      <p:bldP spid="135348" grpId="0"/>
      <p:bldP spid="135349" grpId="0"/>
      <p:bldP spid="135350" grpId="0"/>
      <p:bldP spid="135352" grpId="0"/>
      <p:bldP spid="135353" grpId="0"/>
      <p:bldP spid="135354" grpId="0"/>
      <p:bldP spid="44094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6" name="Group 2"/>
          <p:cNvGraphicFramePr>
            <a:graphicFrameLocks noGrp="1"/>
          </p:cNvGraphicFramePr>
          <p:nvPr>
            <p:ph idx="1"/>
          </p:nvPr>
        </p:nvGraphicFramePr>
        <p:xfrm>
          <a:off x="1752600" y="1676400"/>
          <a:ext cx="8686800" cy="48006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9557" name="Rectangle 53"/>
          <p:cNvSpPr>
            <a:spLocks noChangeArrowheads="1"/>
          </p:cNvSpPr>
          <p:nvPr/>
        </p:nvSpPr>
        <p:spPr bwMode="auto">
          <a:xfrm>
            <a:off x="1752600" y="24765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Andrew</a:t>
            </a:r>
          </a:p>
        </p:txBody>
      </p:sp>
      <p:sp>
        <p:nvSpPr>
          <p:cNvPr id="149558" name="Rectangle 54"/>
          <p:cNvSpPr>
            <a:spLocks noChangeArrowheads="1"/>
          </p:cNvSpPr>
          <p:nvPr/>
        </p:nvSpPr>
        <p:spPr bwMode="auto">
          <a:xfrm>
            <a:off x="1752600" y="3276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Mary</a:t>
            </a:r>
          </a:p>
        </p:txBody>
      </p:sp>
      <p:sp>
        <p:nvSpPr>
          <p:cNvPr id="149559" name="Rectangle 55"/>
          <p:cNvSpPr>
            <a:spLocks noChangeArrowheads="1"/>
          </p:cNvSpPr>
          <p:nvPr/>
        </p:nvSpPr>
        <p:spPr bwMode="auto">
          <a:xfrm>
            <a:off x="1752600" y="4267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John</a:t>
            </a:r>
          </a:p>
        </p:txBody>
      </p:sp>
      <p:sp>
        <p:nvSpPr>
          <p:cNvPr id="149560" name="Rectangle 56"/>
          <p:cNvSpPr>
            <a:spLocks noChangeArrowheads="1"/>
          </p:cNvSpPr>
          <p:nvPr/>
        </p:nvSpPr>
        <p:spPr bwMode="auto">
          <a:xfrm>
            <a:off x="1752600" y="5029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Joanne</a:t>
            </a:r>
          </a:p>
        </p:txBody>
      </p:sp>
      <p:sp>
        <p:nvSpPr>
          <p:cNvPr id="149561" name="Rectangle 57"/>
          <p:cNvSpPr>
            <a:spLocks noChangeArrowheads="1"/>
          </p:cNvSpPr>
          <p:nvPr/>
        </p:nvSpPr>
        <p:spPr bwMode="auto">
          <a:xfrm>
            <a:off x="1752600" y="5791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Donna</a:t>
            </a:r>
          </a:p>
        </p:txBody>
      </p:sp>
      <p:sp>
        <p:nvSpPr>
          <p:cNvPr id="149562" name="Rectangle 58"/>
          <p:cNvSpPr>
            <a:spLocks noChangeArrowheads="1"/>
          </p:cNvSpPr>
          <p:nvPr/>
        </p:nvSpPr>
        <p:spPr bwMode="auto">
          <a:xfrm>
            <a:off x="3352800" y="1687513"/>
            <a:ext cx="1219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Nha Trang</a:t>
            </a:r>
          </a:p>
        </p:txBody>
      </p:sp>
      <p:sp>
        <p:nvSpPr>
          <p:cNvPr id="149563" name="Rectangle 59"/>
          <p:cNvSpPr>
            <a:spLocks noChangeArrowheads="1"/>
          </p:cNvSpPr>
          <p:nvPr/>
        </p:nvSpPr>
        <p:spPr bwMode="auto">
          <a:xfrm>
            <a:off x="4648200" y="1676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Da Lat</a:t>
            </a:r>
          </a:p>
        </p:txBody>
      </p:sp>
      <p:sp>
        <p:nvSpPr>
          <p:cNvPr id="149564" name="Rectangle 60"/>
          <p:cNvSpPr>
            <a:spLocks noChangeArrowheads="1"/>
          </p:cNvSpPr>
          <p:nvPr/>
        </p:nvSpPr>
        <p:spPr bwMode="auto">
          <a:xfrm>
            <a:off x="6019800" y="1676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Sa Pa</a:t>
            </a:r>
          </a:p>
        </p:txBody>
      </p:sp>
      <p:sp>
        <p:nvSpPr>
          <p:cNvPr id="149565" name="Rectangle 61"/>
          <p:cNvSpPr>
            <a:spLocks noChangeArrowheads="1"/>
          </p:cNvSpPr>
          <p:nvPr/>
        </p:nvSpPr>
        <p:spPr bwMode="auto">
          <a:xfrm>
            <a:off x="7239000" y="1611313"/>
            <a:ext cx="1447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Ha Long           Bay</a:t>
            </a:r>
          </a:p>
        </p:txBody>
      </p:sp>
      <p:sp>
        <p:nvSpPr>
          <p:cNvPr id="149566" name="Rectangle 62"/>
          <p:cNvSpPr>
            <a:spLocks noChangeArrowheads="1"/>
          </p:cNvSpPr>
          <p:nvPr/>
        </p:nvSpPr>
        <p:spPr bwMode="auto">
          <a:xfrm>
            <a:off x="8839200" y="1671638"/>
            <a:ext cx="1600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Nha Rong Harbor</a:t>
            </a:r>
          </a:p>
        </p:txBody>
      </p:sp>
      <p:pic>
        <p:nvPicPr>
          <p:cNvPr id="16447" name="Picture 63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FF99"/>
          </a:solidFill>
          <a:ln w="9525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</a:rPr>
              <a:t>Unit 11: Lesson 4: Read</a:t>
            </a:r>
          </a:p>
        </p:txBody>
      </p:sp>
      <p:sp>
        <p:nvSpPr>
          <p:cNvPr id="16449" name="WordArt 65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152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149570" name="Text Box 66"/>
          <p:cNvSpPr txBox="1">
            <a:spLocks noChangeArrowheads="1"/>
          </p:cNvSpPr>
          <p:nvPr/>
        </p:nvSpPr>
        <p:spPr bwMode="auto">
          <a:xfrm>
            <a:off x="4724400" y="1066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FF0066"/>
                </a:solidFill>
                <a:latin typeface="Times New Roman" panose="02020603050405020304" pitchFamily="18" charset="0"/>
              </a:rPr>
              <a:t>Where should these people go 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4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57" grpId="0"/>
      <p:bldP spid="149558" grpId="0"/>
      <p:bldP spid="149559" grpId="0"/>
      <p:bldP spid="149560" grpId="0"/>
      <p:bldP spid="149561" grpId="0"/>
      <p:bldP spid="149562" grpId="0"/>
      <p:bldP spid="149563" grpId="0"/>
      <p:bldP spid="149564" grpId="0"/>
      <p:bldP spid="149565" grpId="0"/>
      <p:bldP spid="149566" grpId="0"/>
      <p:bldP spid="1495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09800" y="39624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660033"/>
                </a:solidFill>
                <a:latin typeface="Times New Roman" panose="02020603050405020304" pitchFamily="18" charset="0"/>
              </a:rPr>
              <a:t>Nha Trang</a:t>
            </a:r>
            <a:r>
              <a:rPr lang="en-US" altLang="en-US" sz="1800" b="1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6200" y="3962400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99"/>
                </a:solidFill>
                <a:latin typeface="Times New Roman" panose="02020603050405020304" pitchFamily="18" charset="0"/>
              </a:rPr>
              <a:t>Da Lat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05400" y="39624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Sa Pa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248400" y="39624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99"/>
                </a:solidFill>
                <a:latin typeface="Times New Roman" panose="02020603050405020304" pitchFamily="18" charset="0"/>
              </a:rPr>
              <a:t>Ha Long Bay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229600" y="39909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660033"/>
                </a:solidFill>
                <a:latin typeface="Times New Roman" panose="02020603050405020304" pitchFamily="18" charset="0"/>
              </a:rPr>
              <a:t>Nha Rong Harbor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667000" y="5486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886200" y="5486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181600" y="5486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003399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781800" y="5486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8686800" y="5486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 rot="-5400000">
            <a:off x="5410200" y="-762000"/>
            <a:ext cx="2133600" cy="7315200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FF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352800" y="2209800"/>
            <a:ext cx="655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chemeClr val="accent2"/>
                </a:solidFill>
                <a:latin typeface="Times New Roman" panose="02020603050405020304" pitchFamily="18" charset="0"/>
              </a:rPr>
              <a:t>Andrew studies tribes around the world. He likes moutain-climbing.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962400" y="13716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- Where should Andrew go ?</a:t>
            </a: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5334000" y="56007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.VnTime" panose="020B7200000000000000" pitchFamily="34" charset="0"/>
              </a:rPr>
              <a:t>V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4038600" y="5562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.VnTime" panose="020B7200000000000000" pitchFamily="34" charset="0"/>
              </a:rPr>
              <a:t>V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FF99"/>
          </a:solidFill>
          <a:ln w="9525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</a:rPr>
              <a:t>Unit 11: Lesson 4: Read</a:t>
            </a:r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>
            <a:off x="6248400" y="2743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>
            <a:off x="6019800" y="3276600"/>
            <a:ext cx="3124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152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Answer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105400" y="43434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Sa Pa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09800" y="43434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660033"/>
                </a:solidFill>
                <a:latin typeface="Times New Roman" panose="02020603050405020304" pitchFamily="18" charset="0"/>
              </a:rPr>
              <a:t>Nha Trang</a:t>
            </a:r>
            <a:r>
              <a:rPr lang="en-US" altLang="en-US" sz="1800" b="1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6200" y="4343400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99"/>
                </a:solidFill>
                <a:latin typeface="Times New Roman" panose="02020603050405020304" pitchFamily="18" charset="0"/>
              </a:rPr>
              <a:t>Da Lat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248400" y="43434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99"/>
                </a:solidFill>
                <a:latin typeface="Times New Roman" panose="02020603050405020304" pitchFamily="18" charset="0"/>
              </a:rPr>
              <a:t>Ha Long Bay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229600" y="43719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Nha Rong Harbor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667000" y="5867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886200" y="5867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181600" y="5867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781800" y="5867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8686800" y="5867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733800" y="838200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- Where should Mary go ?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 rot="-5400000">
            <a:off x="4724400" y="-1143000"/>
            <a:ext cx="3429000" cy="7848600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048000" y="1676400"/>
            <a:ext cx="7010400" cy="20621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Mary loves Viet Nam and she wants to travel by train to see as much of the country as possible. She also wants to visit oceanic institute in Viet Nam.</a:t>
            </a: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2762250" y="594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Time" panose="020B7200000000000000" pitchFamily="34" charset="0"/>
              </a:rPr>
              <a:t>V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FF99"/>
          </a:solidFill>
          <a:ln w="9525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</a:rPr>
              <a:t>Unit 11: Lesson 4: Read</a:t>
            </a:r>
          </a:p>
        </p:txBody>
      </p:sp>
      <p:sp>
        <p:nvSpPr>
          <p:cNvPr id="150545" name="Line 17"/>
          <p:cNvSpPr>
            <a:spLocks noChangeShapeType="1"/>
          </p:cNvSpPr>
          <p:nvPr/>
        </p:nvSpPr>
        <p:spPr bwMode="auto">
          <a:xfrm flipV="1">
            <a:off x="3886200" y="36576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0546" name="Line 18"/>
          <p:cNvSpPr>
            <a:spLocks noChangeShapeType="1"/>
          </p:cNvSpPr>
          <p:nvPr/>
        </p:nvSpPr>
        <p:spPr bwMode="auto">
          <a:xfrm flipV="1">
            <a:off x="4648200" y="26670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1" name="WordArt 19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152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Answer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81200" y="11430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- Where should John go 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09800" y="43434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Nha Trang</a:t>
            </a:r>
            <a:r>
              <a:rPr lang="en-US" altLang="en-US" sz="1800" b="1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86200" y="4343400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99"/>
                </a:solidFill>
                <a:latin typeface="Times New Roman" panose="02020603050405020304" pitchFamily="18" charset="0"/>
              </a:rPr>
              <a:t>Da Lat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105400" y="43434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Sa Pa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48400" y="43434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99"/>
                </a:solidFill>
                <a:latin typeface="Times New Roman" panose="02020603050405020304" pitchFamily="18" charset="0"/>
              </a:rPr>
              <a:t>Ha Long Bay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29600" y="43719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Nha Rong Harbor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514600" y="5867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62400" y="5867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181600" y="5867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781800" y="5867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8686800" y="5867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2590800" y="1447800"/>
            <a:ext cx="7696200" cy="2990850"/>
          </a:xfrm>
          <a:prstGeom prst="flowChartPunchedTap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819400" y="1981200"/>
            <a:ext cx="71628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chemeClr val="accent2"/>
                </a:solidFill>
                <a:latin typeface="Times New Roman" panose="02020603050405020304" pitchFamily="18" charset="0"/>
              </a:rPr>
              <a:t>John is interested in the history of Viet Nam. He wants to visit the places where President Ho Chi Minh left Viet Nam in 1911.</a:t>
            </a: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8839200" y="594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Time" panose="020B7200000000000000" pitchFamily="34" charset="0"/>
              </a:rPr>
              <a:t>V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FF99"/>
          </a:solidFill>
          <a:ln w="9525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</a:rPr>
              <a:t>Unit 11: Lesson 4: Read</a:t>
            </a:r>
          </a:p>
        </p:txBody>
      </p:sp>
      <p:sp>
        <p:nvSpPr>
          <p:cNvPr id="151569" name="Line 17"/>
          <p:cNvSpPr>
            <a:spLocks noChangeShapeType="1"/>
          </p:cNvSpPr>
          <p:nvPr/>
        </p:nvSpPr>
        <p:spPr bwMode="auto">
          <a:xfrm flipV="1">
            <a:off x="2819400" y="3505200"/>
            <a:ext cx="6324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4" name="WordArt 18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152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151571" name="Line 19"/>
          <p:cNvSpPr>
            <a:spLocks noChangeShapeType="1"/>
          </p:cNvSpPr>
          <p:nvPr/>
        </p:nvSpPr>
        <p:spPr bwMode="auto">
          <a:xfrm>
            <a:off x="8534400" y="2971800"/>
            <a:ext cx="106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0" y="12954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- Where should Joanne go 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09800" y="44196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Nha Trang</a:t>
            </a:r>
            <a:r>
              <a:rPr lang="en-US" altLang="en-US" sz="1800" b="1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86200" y="4419600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99"/>
                </a:solidFill>
                <a:latin typeface="Times New Roman" panose="02020603050405020304" pitchFamily="18" charset="0"/>
              </a:rPr>
              <a:t>Da Lat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105400" y="44196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Sa Pa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248400" y="44196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99"/>
                </a:solidFill>
                <a:latin typeface="Times New Roman" panose="02020603050405020304" pitchFamily="18" charset="0"/>
              </a:rPr>
              <a:t>Ha Long Bay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229600" y="44481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Nha Rong Harbor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514600" y="5943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962400" y="5943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5334000" y="5943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6858000" y="5943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8686800" y="5943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2590800" y="601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Time" panose="020B7200000000000000" pitchFamily="34" charset="0"/>
              </a:rPr>
              <a:t>V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362200" y="2057400"/>
            <a:ext cx="7391400" cy="2286000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Joanne likes swimming and sunbathing.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She has been to Viet Nam twice and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she has visited Nha Trang already.</a:t>
            </a:r>
            <a:endParaRPr lang="en-US" altLang="en-US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accent2"/>
              </a:solidFill>
              <a:latin typeface=".VnTime" panose="020B7200000000000000" pitchFamily="34" charset="0"/>
            </a:endParaRPr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FF99"/>
          </a:solidFill>
          <a:ln w="9525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</a:rPr>
              <a:t>Unit 11: Lesson 4: Read</a:t>
            </a: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 flipV="1">
            <a:off x="4800600" y="2438400"/>
            <a:ext cx="464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7" name="WordArt 18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152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152595" name="Line 19"/>
          <p:cNvSpPr>
            <a:spLocks noChangeShapeType="1"/>
          </p:cNvSpPr>
          <p:nvPr/>
        </p:nvSpPr>
        <p:spPr bwMode="auto">
          <a:xfrm flipV="1">
            <a:off x="5638800" y="39624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6934200" y="601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Time" panose="020B7200000000000000" pitchFamily="34" charset="0"/>
              </a:rPr>
              <a:t>V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9" grpId="0"/>
      <p:bldP spid="1525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67000" y="990600"/>
            <a:ext cx="563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- Where should Donna go ?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09800" y="44196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Nha Trang</a:t>
            </a:r>
            <a:r>
              <a:rPr lang="en-US" altLang="en-US" sz="1800" b="1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86200" y="4419600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99"/>
                </a:solidFill>
                <a:latin typeface="Times New Roman" panose="02020603050405020304" pitchFamily="18" charset="0"/>
              </a:rPr>
              <a:t>Da Lat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05400" y="44196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Sa Pa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248400" y="44196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99"/>
                </a:solidFill>
                <a:latin typeface="Times New Roman" panose="02020603050405020304" pitchFamily="18" charset="0"/>
              </a:rPr>
              <a:t>Ha Long Bay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229600" y="44481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Nha Rong Harbor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514600" y="5943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962400" y="5943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962400" y="5943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781800" y="5943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8305800" y="5943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1752600" y="1600200"/>
            <a:ext cx="8382000" cy="2667000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667000" y="1676400"/>
            <a:ext cx="7200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Donna is a florist. She has a flower shop in Los Angeles. She is thinking of importing flowers from Viet Nam.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257800" y="5943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4114800" y="601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Time" panose="020B7200000000000000" pitchFamily="34" charset="0"/>
              </a:rPr>
              <a:t>V</a:t>
            </a:r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FF99"/>
          </a:solidFill>
          <a:ln w="9525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</a:rPr>
              <a:t>Unit 11: Lesson 4: Read</a:t>
            </a:r>
          </a:p>
        </p:txBody>
      </p:sp>
      <p:sp>
        <p:nvSpPr>
          <p:cNvPr id="153619" name="Line 19"/>
          <p:cNvSpPr>
            <a:spLocks noChangeShapeType="1"/>
          </p:cNvSpPr>
          <p:nvPr/>
        </p:nvSpPr>
        <p:spPr bwMode="auto">
          <a:xfrm flipV="1">
            <a:off x="5181600" y="3505200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3" name="WordArt 20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152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Answer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Group 2"/>
          <p:cNvGraphicFramePr>
            <a:graphicFrameLocks noGrp="1"/>
          </p:cNvGraphicFramePr>
          <p:nvPr>
            <p:ph idx="1"/>
          </p:nvPr>
        </p:nvGraphicFramePr>
        <p:xfrm>
          <a:off x="1752600" y="1676400"/>
          <a:ext cx="8686800" cy="48006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1752600" y="24765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Andrew</a:t>
            </a: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1752600" y="3276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Mary</a:t>
            </a:r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1752600" y="4267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John</a:t>
            </a: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1752600" y="5029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Joanne</a:t>
            </a: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1752600" y="5791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Donna</a:t>
            </a:r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3352800" y="1687513"/>
            <a:ext cx="1219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Nha Trang</a:t>
            </a: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4648200" y="1676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Da Lat</a:t>
            </a:r>
          </a:p>
        </p:txBody>
      </p:sp>
      <p:sp>
        <p:nvSpPr>
          <p:cNvPr id="22588" name="Rectangle 60"/>
          <p:cNvSpPr>
            <a:spLocks noChangeArrowheads="1"/>
          </p:cNvSpPr>
          <p:nvPr/>
        </p:nvSpPr>
        <p:spPr bwMode="auto">
          <a:xfrm>
            <a:off x="6019800" y="1676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Sa Pa</a:t>
            </a:r>
          </a:p>
        </p:txBody>
      </p:sp>
      <p:sp>
        <p:nvSpPr>
          <p:cNvPr id="22589" name="Rectangle 61"/>
          <p:cNvSpPr>
            <a:spLocks noChangeArrowheads="1"/>
          </p:cNvSpPr>
          <p:nvPr/>
        </p:nvSpPr>
        <p:spPr bwMode="auto">
          <a:xfrm>
            <a:off x="7239000" y="1611313"/>
            <a:ext cx="1447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Ha Long           Bay</a:t>
            </a:r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8839200" y="1671638"/>
            <a:ext cx="1600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Nha Rong Harbor</a:t>
            </a:r>
          </a:p>
        </p:txBody>
      </p:sp>
      <p:pic>
        <p:nvPicPr>
          <p:cNvPr id="22591" name="Picture 63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00FF99"/>
          </a:solidFill>
          <a:ln w="9525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</a:rPr>
              <a:t>Unit 11: Lesson 4: Read</a:t>
            </a:r>
          </a:p>
        </p:txBody>
      </p:sp>
      <p:sp>
        <p:nvSpPr>
          <p:cNvPr id="22593" name="WordArt 65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152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4724400" y="1066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FF0066"/>
                </a:solidFill>
                <a:latin typeface="Times New Roman" panose="02020603050405020304" pitchFamily="18" charset="0"/>
              </a:rPr>
              <a:t>Where should these people go ?</a:t>
            </a:r>
          </a:p>
        </p:txBody>
      </p:sp>
      <p:sp>
        <p:nvSpPr>
          <p:cNvPr id="22595" name="Text Box 62"/>
          <p:cNvSpPr txBox="1">
            <a:spLocks noChangeArrowheads="1"/>
          </p:cNvSpPr>
          <p:nvPr/>
        </p:nvSpPr>
        <p:spPr bwMode="auto">
          <a:xfrm>
            <a:off x="4800600" y="25146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22596" name="Text Box 62"/>
          <p:cNvSpPr txBox="1">
            <a:spLocks noChangeArrowheads="1"/>
          </p:cNvSpPr>
          <p:nvPr/>
        </p:nvSpPr>
        <p:spPr bwMode="auto">
          <a:xfrm>
            <a:off x="5943600" y="25146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22597" name="Text Box 62"/>
          <p:cNvSpPr txBox="1">
            <a:spLocks noChangeArrowheads="1"/>
          </p:cNvSpPr>
          <p:nvPr/>
        </p:nvSpPr>
        <p:spPr bwMode="auto">
          <a:xfrm>
            <a:off x="3429000" y="33528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22598" name="Text Box 62"/>
          <p:cNvSpPr txBox="1">
            <a:spLocks noChangeArrowheads="1"/>
          </p:cNvSpPr>
          <p:nvPr/>
        </p:nvSpPr>
        <p:spPr bwMode="auto">
          <a:xfrm>
            <a:off x="9144000" y="41910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22599" name="Text Box 62"/>
          <p:cNvSpPr txBox="1">
            <a:spLocks noChangeArrowheads="1"/>
          </p:cNvSpPr>
          <p:nvPr/>
        </p:nvSpPr>
        <p:spPr bwMode="auto">
          <a:xfrm>
            <a:off x="3429000" y="49530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22600" name="Text Box 62"/>
          <p:cNvSpPr txBox="1">
            <a:spLocks noChangeArrowheads="1"/>
          </p:cNvSpPr>
          <p:nvPr/>
        </p:nvSpPr>
        <p:spPr bwMode="auto">
          <a:xfrm>
            <a:off x="7467600" y="49530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22601" name="Text Box 62"/>
          <p:cNvSpPr txBox="1">
            <a:spLocks noChangeArrowheads="1"/>
          </p:cNvSpPr>
          <p:nvPr/>
        </p:nvSpPr>
        <p:spPr bwMode="auto">
          <a:xfrm>
            <a:off x="4724400" y="57150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8" y="0"/>
            <a:chExt cx="5768" cy="4320"/>
          </a:xfrm>
        </p:grpSpPr>
        <p:pic>
          <p:nvPicPr>
            <p:cNvPr id="4104" name="Picture 5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" y="0"/>
              <a:ext cx="2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6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8" y="-2668"/>
              <a:ext cx="424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7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8" y="1228"/>
              <a:ext cx="424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8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0"/>
              <a:ext cx="2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Cloud Callout 4"/>
          <p:cNvSpPr>
            <a:spLocks noChangeArrowheads="1"/>
          </p:cNvSpPr>
          <p:nvPr/>
        </p:nvSpPr>
        <p:spPr bwMode="auto">
          <a:xfrm>
            <a:off x="2852738" y="1300163"/>
            <a:ext cx="7391400" cy="5619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578225" y="2743200"/>
            <a:ext cx="5264150" cy="923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</a:rPr>
              <a:t>What’s this place?</a:t>
            </a:r>
          </a:p>
        </p:txBody>
      </p:sp>
      <p:grpSp>
        <p:nvGrpSpPr>
          <p:cNvPr id="4101" name="Group 38"/>
          <p:cNvGrpSpPr>
            <a:grpSpLocks/>
          </p:cNvGrpSpPr>
          <p:nvPr/>
        </p:nvGrpSpPr>
        <p:grpSpPr bwMode="auto">
          <a:xfrm>
            <a:off x="1524000" y="2286000"/>
            <a:ext cx="1971675" cy="3667125"/>
            <a:chOff x="2160" y="2544"/>
            <a:chExt cx="803" cy="1632"/>
          </a:xfrm>
        </p:grpSpPr>
        <p:pic>
          <p:nvPicPr>
            <p:cNvPr id="4102" name="Picture 39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803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40" descr="dau-h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47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390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WordArt 43"/>
          <p:cNvSpPr>
            <a:spLocks noChangeArrowheads="1" noChangeShapeType="1" noTextEdit="1"/>
          </p:cNvSpPr>
          <p:nvPr/>
        </p:nvSpPr>
        <p:spPr bwMode="auto">
          <a:xfrm>
            <a:off x="3429000" y="1214438"/>
            <a:ext cx="2133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23560" name="Rectangle 44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</a:rPr>
              <a:t>UNIT 11: Lesson 4: Read</a:t>
            </a:r>
          </a:p>
        </p:txBody>
      </p:sp>
      <p:sp>
        <p:nvSpPr>
          <p:cNvPr id="23561" name="Cloud Callout 1"/>
          <p:cNvSpPr>
            <a:spLocks noChangeArrowheads="1"/>
          </p:cNvSpPr>
          <p:nvPr/>
        </p:nvSpPr>
        <p:spPr bwMode="auto">
          <a:xfrm>
            <a:off x="3657600" y="2555875"/>
            <a:ext cx="5943600" cy="5619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3562" name="TextBox 2"/>
          <p:cNvSpPr txBox="1">
            <a:spLocks noChangeArrowheads="1"/>
          </p:cNvSpPr>
          <p:nvPr/>
        </p:nvSpPr>
        <p:spPr bwMode="auto">
          <a:xfrm>
            <a:off x="3810000" y="2943225"/>
            <a:ext cx="5099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Which place are you going to visit ? Why? </a:t>
            </a:r>
          </a:p>
        </p:txBody>
      </p:sp>
      <p:grpSp>
        <p:nvGrpSpPr>
          <p:cNvPr id="23563" name="Group 38"/>
          <p:cNvGrpSpPr>
            <a:grpSpLocks/>
          </p:cNvGrpSpPr>
          <p:nvPr/>
        </p:nvGrpSpPr>
        <p:grpSpPr bwMode="auto">
          <a:xfrm>
            <a:off x="1806575" y="1709738"/>
            <a:ext cx="1971675" cy="3667125"/>
            <a:chOff x="2160" y="2544"/>
            <a:chExt cx="803" cy="1632"/>
          </a:xfrm>
        </p:grpSpPr>
        <p:pic>
          <p:nvPicPr>
            <p:cNvPr id="23564" name="Picture 39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803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40" descr="dau-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47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pn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ddd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3333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38600" y="1905000"/>
            <a:ext cx="4343400" cy="3429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4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smtClean="0">
                <a:latin typeface="Times New Roman" panose="02020603050405020304" pitchFamily="18" charset="0"/>
              </a:rPr>
              <a:t>-  Learn by heart vocabulary &amp; make a brochure like the ones pages 102 , 103 to introduce about your town.</a:t>
            </a:r>
          </a:p>
          <a:p>
            <a:pPr eaLnBrk="1" hangingPunct="1">
              <a:buFontTx/>
              <a:buNone/>
            </a:pPr>
            <a:r>
              <a:rPr lang="en-US" altLang="en-US" sz="2400" b="1" smtClean="0">
                <a:latin typeface="Times New Roman" panose="02020603050405020304" pitchFamily="18" charset="0"/>
              </a:rPr>
              <a:t>-  Prepare new lesson WRITE page 105, 106, 107</a:t>
            </a:r>
            <a:r>
              <a:rPr lang="en-US" altLang="en-US" sz="2400" smtClean="0">
                <a:latin typeface="Times New Roman" panose="02020603050405020304" pitchFamily="18" charset="0"/>
              </a:rPr>
              <a:t> </a:t>
            </a:r>
            <a:endParaRPr lang="en-US" altLang="en-US" sz="24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1" name="Picture 7" descr="hoahong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53000"/>
            <a:ext cx="12938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hoahong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12938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hoahong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12938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hoahong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12938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 descr="hoahong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486400"/>
            <a:ext cx="12938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 descr="XMASCA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0"/>
            <a:ext cx="20494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086600" y="6477000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800600" y="3352800"/>
            <a:ext cx="4967288" cy="1524000"/>
          </a:xfrm>
          <a:prstGeom prst="rect">
            <a:avLst/>
          </a:prstGeom>
          <a:gradFill rotWithShape="1">
            <a:gsLst>
              <a:gs pos="0">
                <a:srgbClr val="BDD8FF"/>
              </a:gs>
              <a:gs pos="100000">
                <a:srgbClr val="D3E5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4953000" y="3733800"/>
            <a:ext cx="45434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GOODBYE</a:t>
            </a:r>
          </a:p>
        </p:txBody>
      </p:sp>
      <p:pic>
        <p:nvPicPr>
          <p:cNvPr id="9" name="05_Proud of you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1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9144000" cy="54864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400" i="1" smtClean="0">
                <a:solidFill>
                  <a:srgbClr val="FF0066"/>
                </a:solidFill>
              </a:rPr>
              <a:t>Recognized by UNESCO as a World Heritage Site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400" i="1" smtClean="0">
                <a:solidFill>
                  <a:srgbClr val="FF0066"/>
                </a:solidFill>
              </a:rPr>
              <a:t>    </a:t>
            </a:r>
            <a:r>
              <a:rPr lang="en-US" altLang="en-US" sz="2400" b="1" smtClean="0">
                <a:solidFill>
                  <a:srgbClr val="0000FF"/>
                </a:solidFill>
              </a:rPr>
              <a:t>Sights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i="1" smtClean="0">
                <a:solidFill>
                  <a:srgbClr val="FF0066"/>
                </a:solidFill>
              </a:rPr>
              <a:t>Magnificent caves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i="1" smtClean="0">
                <a:solidFill>
                  <a:srgbClr val="FF0066"/>
                </a:solidFill>
              </a:rPr>
              <a:t>Beautiful limestone islands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i="1" smtClean="0">
                <a:solidFill>
                  <a:srgbClr val="FF0066"/>
                </a:solidFill>
              </a:rPr>
              <a:t>Quiet sand beaches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400" i="1" smtClean="0">
                <a:solidFill>
                  <a:srgbClr val="FF0066"/>
                </a:solidFill>
              </a:rPr>
              <a:t>   </a:t>
            </a:r>
            <a:r>
              <a:rPr lang="en-US" altLang="en-US" sz="2400" b="1" smtClean="0">
                <a:solidFill>
                  <a:srgbClr val="0000FF"/>
                </a:solidFill>
              </a:rPr>
              <a:t>Accommodation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i="1" smtClean="0">
                <a:solidFill>
                  <a:srgbClr val="FF0066"/>
                </a:solidFill>
              </a:rPr>
              <a:t>Hotels and mini-hotels in Ha Long City and various islands.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i="1" smtClean="0">
                <a:solidFill>
                  <a:srgbClr val="FF0066"/>
                </a:solidFill>
              </a:rPr>
              <a:t>Low-priced guest houses in Ha Long City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</a:rPr>
              <a:t>   Arrivals / Departures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i="1" smtClean="0">
                <a:solidFill>
                  <a:srgbClr val="FF0066"/>
                </a:solidFill>
              </a:rPr>
              <a:t>Buses and trains daily to and from Hai Phong and Ha Noi </a:t>
            </a:r>
          </a:p>
        </p:txBody>
      </p:sp>
      <p:pic>
        <p:nvPicPr>
          <p:cNvPr id="125958" name="Picture 6" descr="20_19_36_51_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464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9" name="WordArt 7"/>
          <p:cNvSpPr>
            <a:spLocks noChangeArrowheads="1" noChangeShapeType="1" noTextEdit="1"/>
          </p:cNvSpPr>
          <p:nvPr/>
        </p:nvSpPr>
        <p:spPr bwMode="auto">
          <a:xfrm>
            <a:off x="4191000" y="304800"/>
            <a:ext cx="373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Long Bay</a:t>
            </a:r>
          </a:p>
        </p:txBody>
      </p:sp>
      <p:pic>
        <p:nvPicPr>
          <p:cNvPr id="26629" name="Picture 9" descr="r3_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r3_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294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1" descr="r3_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76200"/>
            <a:ext cx="30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r3_c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-76200"/>
            <a:ext cx="30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3" descr="BD21495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853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4" descr="BD21495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460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5" descr="BD21495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00800"/>
            <a:ext cx="853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6" descr="BD21495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81000"/>
            <a:ext cx="228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066800"/>
            <a:ext cx="9144000" cy="57150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Moutainous resort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Sights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Tribal villages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 mountain slopes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Jungle streams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hotels and guest houses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Arrivals / Departures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Buses daily to Lao Cai Town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Trains daily from Lao Cai to Ha Noi </a:t>
            </a:r>
          </a:p>
        </p:txBody>
      </p:sp>
      <p:pic>
        <p:nvPicPr>
          <p:cNvPr id="124932" name="Picture 4" descr="Image(17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30288"/>
            <a:ext cx="4162425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WordArt 6"/>
          <p:cNvSpPr>
            <a:spLocks noChangeArrowheads="1" noChangeShapeType="1" noTextEdit="1"/>
          </p:cNvSpPr>
          <p:nvPr/>
        </p:nvSpPr>
        <p:spPr bwMode="auto">
          <a:xfrm>
            <a:off x="4419600" y="228600"/>
            <a:ext cx="304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Sa pa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90600"/>
            <a:ext cx="8458200" cy="5715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the city of Eternal Spring</a:t>
            </a:r>
          </a:p>
          <a:p>
            <a:pPr eaLnBrk="1" hangingPunct="1">
              <a:buFontTx/>
              <a:buNone/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Sights</a:t>
            </a:r>
          </a:p>
          <a:p>
            <a:pPr eaLnBrk="1" hangingPunct="1"/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Waterfalls, lakes</a:t>
            </a:r>
          </a:p>
          <a:p>
            <a:pPr eaLnBrk="1" hangingPunct="1"/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Railway</a:t>
            </a:r>
          </a:p>
          <a:p>
            <a:pPr eaLnBrk="1" hangingPunct="1"/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 gardens</a:t>
            </a:r>
          </a:p>
          <a:p>
            <a:pPr eaLnBrk="1" hangingPunct="1">
              <a:buFontTx/>
              <a:buNone/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</a:t>
            </a:r>
          </a:p>
          <a:p>
            <a:pPr eaLnBrk="1" hangingPunct="1"/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hotels, but difficult to find</a:t>
            </a:r>
          </a:p>
          <a:p>
            <a:pPr eaLnBrk="1" hangingPunct="1">
              <a:buFontTx/>
              <a:buNone/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accommodation at busy times.</a:t>
            </a:r>
          </a:p>
          <a:p>
            <a:pPr eaLnBrk="1" hangingPunct="1">
              <a:buFontTx/>
              <a:buNone/>
            </a:pPr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Arrivals / Departures</a:t>
            </a:r>
          </a:p>
          <a:p>
            <a:pPr eaLnBrk="1" hangingPunct="1"/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Flights to and from Ho Chi Minh City three times a week</a:t>
            </a:r>
          </a:p>
          <a:p>
            <a:pPr eaLnBrk="1" hangingPunct="1"/>
            <a:r>
              <a:rPr lang="en-US" altLang="en-US" sz="2600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Buses and minibuses to Nha Trang and Ho Chi Minh City. </a:t>
            </a:r>
          </a:p>
        </p:txBody>
      </p:sp>
      <p:sp>
        <p:nvSpPr>
          <p:cNvPr id="123911" name="WordArt 7"/>
          <p:cNvSpPr>
            <a:spLocks noChangeArrowheads="1" noChangeShapeType="1" noTextEdit="1"/>
          </p:cNvSpPr>
          <p:nvPr/>
        </p:nvSpPr>
        <p:spPr bwMode="auto">
          <a:xfrm>
            <a:off x="5181600" y="228600"/>
            <a:ext cx="2438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DA LAT</a:t>
            </a:r>
          </a:p>
        </p:txBody>
      </p:sp>
      <p:pic>
        <p:nvPicPr>
          <p:cNvPr id="123913" name="Picture 9" descr="1327326011_b60e2a00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365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BD1499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BD1471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228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BD1471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440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 descr="BD1471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0"/>
            <a:ext cx="228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6" descr="BD14997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2143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8" descr="BD1471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13538"/>
            <a:ext cx="91440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0" descr="BD1499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294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1" descr="BD14997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88" y="76200"/>
            <a:ext cx="2143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524000" y="781050"/>
            <a:ext cx="4572000" cy="674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.VnArial" panose="020B7200000000000000" pitchFamily="34" charset="0"/>
              </a:rPr>
              <a:t>  </a:t>
            </a: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Seaside resort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Sights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Oceanic Institute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giant  Buddha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offshore Islands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Accomodation: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selection of hotels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Arrivals / Departures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Flights daily to Ho Chi Minh City except Monday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Flights to Ha Noi twice a week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Buses and trains to northern and southern destinations</a:t>
            </a:r>
          </a:p>
        </p:txBody>
      </p:sp>
      <p:pic>
        <p:nvPicPr>
          <p:cNvPr id="118789" name="Picture 5" descr="Image(167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49530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>
            <a:off x="4191000" y="152400"/>
            <a:ext cx="510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6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eknical"/>
              </a:rPr>
              <a:t>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NHA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  <a:hlinkClick r:id="rId4" action="ppaction://hlinksldjump"/>
              </a:rPr>
              <a:t>TRANG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9701" name="Picture 10" descr="BD2133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BD21334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37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2" descr="BD21334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0"/>
            <a:ext cx="228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3" descr="BD21334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28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0" y="0"/>
            <a:ext cx="12200965" cy="6705600"/>
            <a:chOff x="-8" y="0"/>
            <a:chExt cx="5768" cy="4320"/>
          </a:xfrm>
        </p:grpSpPr>
        <p:pic>
          <p:nvPicPr>
            <p:cNvPr id="5128" name="Picture 5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" y="0"/>
              <a:ext cx="2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6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8" y="-2668"/>
              <a:ext cx="424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7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8" y="1228"/>
              <a:ext cx="424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8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0"/>
              <a:ext cx="2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11430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b="1">
                <a:latin typeface="Times New Roman" panose="02020603050405020304" pitchFamily="18" charset="0"/>
              </a:rPr>
              <a:t>It is called the city of  Eternal Spring.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95525" y="2736850"/>
            <a:ext cx="6488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2. It has a lot of waterfalls and lakes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95525" y="4267200"/>
            <a:ext cx="814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3. You can find the most kinds of flowers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0"/>
            <a:ext cx="12175077" cy="6857999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14800" y="59249"/>
            <a:ext cx="4267200" cy="984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ĐÀ LẠT </a:t>
            </a: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1511300" y="0"/>
            <a:ext cx="9156700" cy="6858000"/>
            <a:chOff x="-8" y="0"/>
            <a:chExt cx="5768" cy="4320"/>
          </a:xfrm>
        </p:grpSpPr>
        <p:pic>
          <p:nvPicPr>
            <p:cNvPr id="6152" name="Picture 5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" y="0"/>
              <a:ext cx="2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6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8" y="-2668"/>
              <a:ext cx="424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7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8" y="1228"/>
              <a:ext cx="424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8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0"/>
              <a:ext cx="2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33650" y="1492250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 . It’s a seaside resort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20938" y="2844800"/>
            <a:ext cx="735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2. It has a very big monument of Buddha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00" y="4329113"/>
            <a:ext cx="5222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3. It has an Oceanic Institute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5175" y="1143000"/>
            <a:ext cx="3575050" cy="7699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NHA TRANG</a:t>
            </a: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1511300" y="0"/>
            <a:ext cx="9156700" cy="6858000"/>
            <a:chOff x="-8" y="0"/>
            <a:chExt cx="5768" cy="4320"/>
          </a:xfrm>
        </p:grpSpPr>
        <p:pic>
          <p:nvPicPr>
            <p:cNvPr id="7176" name="Picture 5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" y="0"/>
              <a:ext cx="2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6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8" y="-2668"/>
              <a:ext cx="424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7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8" y="1228"/>
              <a:ext cx="424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8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0"/>
              <a:ext cx="2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3638" y="1447800"/>
            <a:ext cx="583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1. It is a mountainous resort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1900" y="3105150"/>
            <a:ext cx="4557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2. It has tribal villages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16175" y="4608513"/>
            <a:ext cx="5186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3 . Sometimes it has snow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54587" y="177006"/>
            <a:ext cx="2244725" cy="830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SAPA </a:t>
            </a: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1511300" y="0"/>
            <a:ext cx="9156700" cy="6858000"/>
            <a:chOff x="-8" y="0"/>
            <a:chExt cx="5768" cy="4320"/>
          </a:xfrm>
        </p:grpSpPr>
        <p:pic>
          <p:nvPicPr>
            <p:cNvPr id="8200" name="Picture 5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" y="0"/>
              <a:ext cx="2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6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8" y="-2668"/>
              <a:ext cx="424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7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8" y="1228"/>
              <a:ext cx="424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8" descr="432022s1vheyat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0"/>
              <a:ext cx="2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7663" y="1884363"/>
            <a:ext cx="8956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1. It is recognized as a World Heritage Site by UNESSCO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08150" y="3167063"/>
            <a:ext cx="355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2. It has a lot of caves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3225" y="4464050"/>
            <a:ext cx="4935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 . It consists of a lot of islands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5422900" y="762000"/>
            <a:ext cx="4203700" cy="7699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HA LONG BAY </a:t>
            </a: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7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781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524000" y="2819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- (a) waterfall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1524000" y="32766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-  slope (n)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4800600" y="2819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: thác nước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1524000" y="37338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-  tribe (n)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524000" y="41910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-   heritage (n)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4800600" y="32766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: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sườn núi</a:t>
            </a: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4800600" y="41910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: di sản </a:t>
            </a:r>
          </a:p>
        </p:txBody>
      </p:sp>
      <p:sp>
        <p:nvSpPr>
          <p:cNvPr id="133142" name="Oval 22"/>
          <p:cNvSpPr>
            <a:spLocks noChangeArrowheads="1"/>
          </p:cNvSpPr>
          <p:nvPr/>
        </p:nvSpPr>
        <p:spPr bwMode="auto">
          <a:xfrm flipH="1" flipV="1">
            <a:off x="2209800" y="4267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228" name="Rectangle 23"/>
          <p:cNvSpPr>
            <a:spLocks noChangeArrowheads="1"/>
          </p:cNvSpPr>
          <p:nvPr/>
        </p:nvSpPr>
        <p:spPr bwMode="auto">
          <a:xfrm>
            <a:off x="1524000" y="0"/>
            <a:ext cx="9144000" cy="1676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</a:rPr>
              <a:t>UNIT 11: TRAVELING AROUND VIET NAM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</a:rPr>
              <a:t>Lesson 3: Read</a:t>
            </a:r>
          </a:p>
        </p:txBody>
      </p:sp>
      <p:sp>
        <p:nvSpPr>
          <p:cNvPr id="133144" name="WordArt 24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312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* New words</a:t>
            </a:r>
          </a:p>
        </p:txBody>
      </p:sp>
      <p:sp>
        <p:nvSpPr>
          <p:cNvPr id="133145" name="Text Box 25"/>
          <p:cNvSpPr txBox="1">
            <a:spLocks noChangeArrowheads="1"/>
          </p:cNvSpPr>
          <p:nvPr/>
        </p:nvSpPr>
        <p:spPr bwMode="auto">
          <a:xfrm>
            <a:off x="1524000" y="46482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- (an) oceanic institute</a:t>
            </a:r>
            <a:r>
              <a:rPr lang="en-US" altLang="en-US" sz="280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4800600" y="46482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: viện Hải Dương Học</a:t>
            </a: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33149" name="Oval 29"/>
          <p:cNvSpPr>
            <a:spLocks noChangeArrowheads="1"/>
          </p:cNvSpPr>
          <p:nvPr/>
        </p:nvSpPr>
        <p:spPr bwMode="auto">
          <a:xfrm flipH="1" flipV="1">
            <a:off x="2590800" y="28956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58" name="Oval 38"/>
          <p:cNvSpPr>
            <a:spLocks noChangeArrowheads="1"/>
          </p:cNvSpPr>
          <p:nvPr/>
        </p:nvSpPr>
        <p:spPr bwMode="auto">
          <a:xfrm flipH="1" flipV="1">
            <a:off x="3048000" y="47244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59" name="Oval 39"/>
          <p:cNvSpPr>
            <a:spLocks noChangeArrowheads="1"/>
          </p:cNvSpPr>
          <p:nvPr/>
        </p:nvSpPr>
        <p:spPr bwMode="auto">
          <a:xfrm flipH="1" flipV="1">
            <a:off x="3657600" y="47244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4800600" y="37338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: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bộ lạc, bộ tộc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53721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53340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1981200"/>
            <a:ext cx="51831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19300"/>
            <a:ext cx="5257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14475" y="5257800"/>
            <a:ext cx="250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- Limestone (n) </a:t>
            </a: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 flipH="1" flipV="1">
            <a:off x="1752600" y="52578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5167313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: đá vôi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  <p:bldP spid="133126" grpId="0"/>
      <p:bldP spid="133128" grpId="0"/>
      <p:bldP spid="133133" grpId="0"/>
      <p:bldP spid="133134" grpId="0"/>
      <p:bldP spid="133135" grpId="0"/>
      <p:bldP spid="133137" grpId="0"/>
      <p:bldP spid="133142" grpId="0" animBg="1"/>
      <p:bldP spid="133145" grpId="0"/>
      <p:bldP spid="133148" grpId="0"/>
      <p:bldP spid="133149" grpId="0" animBg="1"/>
      <p:bldP spid="133158" grpId="0" animBg="1"/>
      <p:bldP spid="133159" grpId="0" animBg="1"/>
      <p:bldP spid="133129" grpId="0"/>
      <p:bldP spid="6" grpId="0"/>
      <p:bldP spid="29" grpId="0" animBg="1"/>
      <p:bldP spid="29" grpId="1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781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6"/>
          <p:cNvSpPr>
            <a:spLocks noChangeArrowheads="1"/>
          </p:cNvSpPr>
          <p:nvPr/>
        </p:nvSpPr>
        <p:spPr bwMode="auto">
          <a:xfrm>
            <a:off x="1524000" y="0"/>
            <a:ext cx="9144000" cy="1676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</a:rPr>
              <a:t>UNIT 11: TRAVELING AROUND VIET NAM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</a:rPr>
              <a:t>Lesson 4: Read</a:t>
            </a:r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2063750" y="3341688"/>
            <a:ext cx="2335213" cy="9953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10246" name="Oval 28"/>
          <p:cNvSpPr>
            <a:spLocks noChangeArrowheads="1"/>
          </p:cNvSpPr>
          <p:nvPr/>
        </p:nvSpPr>
        <p:spPr bwMode="auto">
          <a:xfrm>
            <a:off x="2057400" y="5105400"/>
            <a:ext cx="2667000" cy="9953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7" name="Oval 29"/>
          <p:cNvSpPr>
            <a:spLocks noChangeArrowheads="1"/>
          </p:cNvSpPr>
          <p:nvPr/>
        </p:nvSpPr>
        <p:spPr bwMode="auto">
          <a:xfrm>
            <a:off x="5322888" y="5446713"/>
            <a:ext cx="2306637" cy="9953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10248" name="Oval 30"/>
          <p:cNvSpPr>
            <a:spLocks noChangeArrowheads="1"/>
          </p:cNvSpPr>
          <p:nvPr/>
        </p:nvSpPr>
        <p:spPr bwMode="auto">
          <a:xfrm>
            <a:off x="7912100" y="5105400"/>
            <a:ext cx="2247900" cy="9953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10249" name="Oval 31"/>
          <p:cNvSpPr>
            <a:spLocks noChangeArrowheads="1"/>
          </p:cNvSpPr>
          <p:nvPr/>
        </p:nvSpPr>
        <p:spPr bwMode="auto">
          <a:xfrm>
            <a:off x="3390900" y="2095500"/>
            <a:ext cx="3848100" cy="1082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>
              <a:latin typeface="Times New Roman" panose="02020603050405020304" pitchFamily="18" charset="0"/>
            </a:endParaRPr>
          </a:p>
        </p:txBody>
      </p:sp>
      <p:sp>
        <p:nvSpPr>
          <p:cNvPr id="10250" name="Oval 32"/>
          <p:cNvSpPr>
            <a:spLocks noChangeArrowheads="1"/>
          </p:cNvSpPr>
          <p:nvPr/>
        </p:nvSpPr>
        <p:spPr bwMode="auto">
          <a:xfrm>
            <a:off x="5562600" y="3429000"/>
            <a:ext cx="5105400" cy="9096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 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6145213" y="3556000"/>
            <a:ext cx="350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Ocean institute</a:t>
            </a:r>
          </a:p>
        </p:txBody>
      </p:sp>
      <p:sp>
        <p:nvSpPr>
          <p:cNvPr id="9228" name="TextBox 2"/>
          <p:cNvSpPr txBox="1">
            <a:spLocks noChangeArrowheads="1"/>
          </p:cNvSpPr>
          <p:nvPr/>
        </p:nvSpPr>
        <p:spPr bwMode="auto">
          <a:xfrm>
            <a:off x="2232025" y="5253038"/>
            <a:ext cx="2466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Limestone</a:t>
            </a:r>
          </a:p>
        </p:txBody>
      </p:sp>
      <p:sp>
        <p:nvSpPr>
          <p:cNvPr id="9229" name="TextBox 3"/>
          <p:cNvSpPr txBox="1">
            <a:spLocks noChangeArrowheads="1"/>
          </p:cNvSpPr>
          <p:nvPr/>
        </p:nvSpPr>
        <p:spPr bwMode="auto">
          <a:xfrm>
            <a:off x="2211388" y="3484563"/>
            <a:ext cx="2093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Heritage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62400" y="2282825"/>
            <a:ext cx="2466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Waterfalls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50250" y="5237163"/>
            <a:ext cx="1371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Tribe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37225" y="5591175"/>
            <a:ext cx="1382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Slope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</p:childTnLst>
        </p:cTn>
      </p:par>
    </p:tnLst>
    <p:bldLst>
      <p:bldP spid="9227" grpId="0"/>
      <p:bldP spid="9228" grpId="0"/>
      <p:bldP spid="9229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781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6"/>
          <p:cNvSpPr>
            <a:spLocks noChangeArrowheads="1"/>
          </p:cNvSpPr>
          <p:nvPr/>
        </p:nvSpPr>
        <p:spPr bwMode="auto">
          <a:xfrm>
            <a:off x="1524000" y="0"/>
            <a:ext cx="9144000" cy="1676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</a:rPr>
              <a:t>UNIT 11: TRAVELING AROUND VIET NAM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</a:rPr>
              <a:t>Lesson 4: Read</a:t>
            </a:r>
          </a:p>
        </p:txBody>
      </p:sp>
      <p:sp>
        <p:nvSpPr>
          <p:cNvPr id="11269" name="Oval 8"/>
          <p:cNvSpPr>
            <a:spLocks noChangeArrowheads="1"/>
          </p:cNvSpPr>
          <p:nvPr/>
        </p:nvSpPr>
        <p:spPr bwMode="auto">
          <a:xfrm>
            <a:off x="2063750" y="3341688"/>
            <a:ext cx="2335213" cy="9953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11270" name="Oval 28"/>
          <p:cNvSpPr>
            <a:spLocks noChangeArrowheads="1"/>
          </p:cNvSpPr>
          <p:nvPr/>
        </p:nvSpPr>
        <p:spPr bwMode="auto">
          <a:xfrm>
            <a:off x="2057400" y="5105400"/>
            <a:ext cx="2667000" cy="9953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1" name="Oval 29"/>
          <p:cNvSpPr>
            <a:spLocks noChangeArrowheads="1"/>
          </p:cNvSpPr>
          <p:nvPr/>
        </p:nvSpPr>
        <p:spPr bwMode="auto">
          <a:xfrm>
            <a:off x="5322888" y="5446713"/>
            <a:ext cx="2306637" cy="9953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11272" name="Oval 30"/>
          <p:cNvSpPr>
            <a:spLocks noChangeArrowheads="1"/>
          </p:cNvSpPr>
          <p:nvPr/>
        </p:nvSpPr>
        <p:spPr bwMode="auto">
          <a:xfrm>
            <a:off x="7912100" y="5105400"/>
            <a:ext cx="2247900" cy="9953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11273" name="Oval 31"/>
          <p:cNvSpPr>
            <a:spLocks noChangeArrowheads="1"/>
          </p:cNvSpPr>
          <p:nvPr/>
        </p:nvSpPr>
        <p:spPr bwMode="auto">
          <a:xfrm>
            <a:off x="3390900" y="2095500"/>
            <a:ext cx="3848100" cy="1082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>
              <a:latin typeface="Times New Roman" panose="02020603050405020304" pitchFamily="18" charset="0"/>
            </a:endParaRPr>
          </a:p>
        </p:txBody>
      </p:sp>
      <p:sp>
        <p:nvSpPr>
          <p:cNvPr id="11274" name="Oval 32"/>
          <p:cNvSpPr>
            <a:spLocks noChangeArrowheads="1"/>
          </p:cNvSpPr>
          <p:nvPr/>
        </p:nvSpPr>
        <p:spPr bwMode="auto">
          <a:xfrm>
            <a:off x="5562600" y="3429000"/>
            <a:ext cx="5105400" cy="9096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 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6145213" y="3556000"/>
            <a:ext cx="350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Ocean institute</a:t>
            </a:r>
          </a:p>
        </p:txBody>
      </p:sp>
      <p:sp>
        <p:nvSpPr>
          <p:cNvPr id="9228" name="TextBox 2"/>
          <p:cNvSpPr txBox="1">
            <a:spLocks noChangeArrowheads="1"/>
          </p:cNvSpPr>
          <p:nvPr/>
        </p:nvSpPr>
        <p:spPr bwMode="auto">
          <a:xfrm>
            <a:off x="2232025" y="5253038"/>
            <a:ext cx="2466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Limestone</a:t>
            </a:r>
          </a:p>
        </p:txBody>
      </p:sp>
      <p:sp>
        <p:nvSpPr>
          <p:cNvPr id="9229" name="TextBox 3"/>
          <p:cNvSpPr txBox="1">
            <a:spLocks noChangeArrowheads="1"/>
          </p:cNvSpPr>
          <p:nvPr/>
        </p:nvSpPr>
        <p:spPr bwMode="auto">
          <a:xfrm>
            <a:off x="2211388" y="3484563"/>
            <a:ext cx="2093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Heritage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62400" y="2282825"/>
            <a:ext cx="2466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Waterfalls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50250" y="5237163"/>
            <a:ext cx="1371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Tribe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37225" y="5591175"/>
            <a:ext cx="1382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Slope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</p:childTnLst>
        </p:cTn>
      </p:par>
    </p:tnLst>
    <p:bldLst>
      <p:bldP spid="9227" grpId="0"/>
      <p:bldP spid="9228" grpId="0"/>
      <p:bldP spid="9229" grpId="0"/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4714</TotalTime>
  <Words>986</Words>
  <Application>Microsoft Office PowerPoint</Application>
  <PresentationFormat>Widescreen</PresentationFormat>
  <Paragraphs>258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Times New Roman</vt:lpstr>
      <vt:lpstr>Arial</vt:lpstr>
      <vt:lpstr>Comic Sans MS</vt:lpstr>
      <vt:lpstr>Wingdings</vt:lpstr>
      <vt:lpstr>.VnTime</vt:lpstr>
      <vt:lpstr>.VnArial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13 : Festivals</dc:title>
  <dc:creator>Hoang Manh Diep</dc:creator>
  <cp:lastModifiedBy>Nhân Nguyễn</cp:lastModifiedBy>
  <cp:revision>215</cp:revision>
  <dcterms:created xsi:type="dcterms:W3CDTF">2009-03-16T13:34:57Z</dcterms:created>
  <dcterms:modified xsi:type="dcterms:W3CDTF">2020-04-17T08:11:44Z</dcterms:modified>
</cp:coreProperties>
</file>