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256" r:id="rId3"/>
    <p:sldId id="257" r:id="rId4"/>
    <p:sldId id="260" r:id="rId5"/>
    <p:sldId id="282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4" r:id="rId19"/>
    <p:sldId id="272" r:id="rId20"/>
    <p:sldId id="274" r:id="rId21"/>
    <p:sldId id="275" r:id="rId22"/>
    <p:sldId id="276" r:id="rId23"/>
    <p:sldId id="277" r:id="rId24"/>
    <p:sldId id="278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88" r:id="rId33"/>
    <p:sldId id="293" r:id="rId34"/>
    <p:sldId id="280" r:id="rId35"/>
    <p:sldId id="281" r:id="rId3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99"/>
    <a:srgbClr val="14F81F"/>
    <a:srgbClr val="0000FF"/>
    <a:srgbClr val="008000"/>
    <a:srgbClr val="46C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5" autoAdjust="0"/>
  </p:normalViewPr>
  <p:slideViewPr>
    <p:cSldViewPr>
      <p:cViewPr varScale="1">
        <p:scale>
          <a:sx n="109" d="100"/>
          <a:sy n="109" d="100"/>
        </p:scale>
        <p:origin x="55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58DE0-DFF5-4D7F-9AFB-FD9CC2C603F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82C08-753F-4DCD-B06A-65D52F01C2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982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2C08-753F-4DCD-B06A-65D52F01C2F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693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83506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31127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044832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1937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02934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72239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3141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30412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19405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98252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4502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0647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25660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1984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2275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858242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997205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566682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56225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13362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136964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92CD-D9C4-4402-B383-6A6CCEEFAC12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72F-CDB9-4641-8D4F-879A5F56E3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080100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92CD-D9C4-4402-B383-6A6CCEEFAC12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172F-CDB9-4641-8D4F-879A5F56E3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21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92CD-D9C4-4402-B383-6A6CCEEFAC1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172F-CDB9-4641-8D4F-879A5F56E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1.png"/><Relationship Id="rId7" Type="http://schemas.openxmlformats.org/officeDocument/2006/relationships/slide" Target="slide16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14.xml"/><Relationship Id="rId10" Type="http://schemas.openxmlformats.org/officeDocument/2006/relationships/slide" Target="slide15.xml"/><Relationship Id="rId4" Type="http://schemas.openxmlformats.org/officeDocument/2006/relationships/image" Target="../media/image22.png"/><Relationship Id="rId9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slide" Target="slide13.xml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37.png"/><Relationship Id="rId7" Type="http://schemas.openxmlformats.org/officeDocument/2006/relationships/slide" Target="slide20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0.png"/><Relationship Id="rId4" Type="http://schemas.openxmlformats.org/officeDocument/2006/relationships/slide" Target="slide22.xml"/><Relationship Id="rId9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33.xml"/><Relationship Id="rId7" Type="http://schemas.openxmlformats.org/officeDocument/2006/relationships/slide" Target="slide29.xml"/><Relationship Id="rId12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slide" Target="slide28.xml"/><Relationship Id="rId5" Type="http://schemas.openxmlformats.org/officeDocument/2006/relationships/slide" Target="slide25.xml"/><Relationship Id="rId10" Type="http://schemas.openxmlformats.org/officeDocument/2006/relationships/slide" Target="slide30.xml"/><Relationship Id="rId4" Type="http://schemas.openxmlformats.org/officeDocument/2006/relationships/slide" Target="slide27.xml"/><Relationship Id="rId9" Type="http://schemas.openxmlformats.org/officeDocument/2006/relationships/slide" Target="slide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13" Type="http://schemas.openxmlformats.org/officeDocument/2006/relationships/image" Target="../media/image64.gif"/><Relationship Id="rId3" Type="http://schemas.openxmlformats.org/officeDocument/2006/relationships/image" Target="../media/image54.jpg"/><Relationship Id="rId7" Type="http://schemas.openxmlformats.org/officeDocument/2006/relationships/image" Target="../media/image58.gif"/><Relationship Id="rId12" Type="http://schemas.openxmlformats.org/officeDocument/2006/relationships/image" Target="../media/image63.gif"/><Relationship Id="rId2" Type="http://schemas.openxmlformats.org/officeDocument/2006/relationships/audio" Target="../media/audio1.wav"/><Relationship Id="rId16" Type="http://schemas.openxmlformats.org/officeDocument/2006/relationships/image" Target="../media/image6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11" Type="http://schemas.openxmlformats.org/officeDocument/2006/relationships/image" Target="../media/image62.gif"/><Relationship Id="rId5" Type="http://schemas.openxmlformats.org/officeDocument/2006/relationships/image" Target="../media/image56.jpeg"/><Relationship Id="rId15" Type="http://schemas.openxmlformats.org/officeDocument/2006/relationships/image" Target="../media/image66.gif"/><Relationship Id="rId10" Type="http://schemas.openxmlformats.org/officeDocument/2006/relationships/image" Target="../media/image61.gif"/><Relationship Id="rId4" Type="http://schemas.openxmlformats.org/officeDocument/2006/relationships/image" Target="../media/image55.gif"/><Relationship Id="rId9" Type="http://schemas.openxmlformats.org/officeDocument/2006/relationships/image" Target="../media/image60.gif"/><Relationship Id="rId14" Type="http://schemas.openxmlformats.org/officeDocument/2006/relationships/image" Target="../media/image6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3552" y="404664"/>
            <a:ext cx="8136904" cy="172819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Welcome to lesson</a:t>
            </a:r>
          </a:p>
        </p:txBody>
      </p:sp>
    </p:spTree>
    <p:extLst>
      <p:ext uri="{BB962C8B-B14F-4D97-AF65-F5344CB8AC3E}">
        <p14:creationId xmlns:p14="http://schemas.microsoft.com/office/powerpoint/2010/main" val="28480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60648"/>
            <a:ext cx="70358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1524" y="4150800"/>
            <a:ext cx="608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1/ The man ….. in the red car is Jack.</a:t>
            </a:r>
            <a:endParaRPr lang="vi-VN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06770" y="5196783"/>
            <a:ext cx="839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2/ The car …… down in the street belongs to Tim.</a:t>
            </a:r>
            <a:endParaRPr lang="vi-VN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06770" y="5828026"/>
            <a:ext cx="168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a: break</a:t>
            </a:r>
            <a:endParaRPr lang="vi-V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71247" y="467356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b: sit</a:t>
            </a:r>
            <a:endParaRPr lang="vi-V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45448" y="467356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c: sat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423793" y="5778782"/>
            <a:ext cx="212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d: breaking</a:t>
            </a:r>
            <a:endParaRPr lang="vi-V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20163" y="4677776"/>
            <a:ext cx="146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a: sitting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671247" y="5834696"/>
            <a:ext cx="142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b: broke</a:t>
            </a:r>
            <a:endParaRPr lang="vi-V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496960" y="5797870"/>
            <a:ext cx="178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c: broken</a:t>
            </a:r>
            <a:endParaRPr lang="vi-VN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471194" y="4673563"/>
            <a:ext cx="155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d: to sit</a:t>
            </a:r>
            <a:endParaRPr lang="vi-VN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800346" y="4673563"/>
            <a:ext cx="146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a: sitting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6959" y="5794474"/>
            <a:ext cx="178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c: broken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341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87733"/>
            <a:ext cx="8640960" cy="592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795772" y="620688"/>
            <a:ext cx="3657600" cy="1219200"/>
          </a:xfrm>
          <a:prstGeom prst="cloudCallout">
            <a:avLst>
              <a:gd name="adj1" fmla="val 19434"/>
              <a:gd name="adj2" fmla="val 106853"/>
            </a:avLst>
          </a:prstGeom>
          <a:solidFill>
            <a:srgbClr val="FFFF00"/>
          </a:solidFill>
          <a:ln w="9525">
            <a:solidFill>
              <a:srgbClr val="3E3E5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vi-VN" sz="2400" dirty="0">
                <a:solidFill>
                  <a:srgbClr val="D41304"/>
                </a:solidFill>
              </a:rPr>
              <a:t>No, of course not.</a:t>
            </a:r>
          </a:p>
          <a:p>
            <a:pPr algn="ctr">
              <a:defRPr/>
            </a:pPr>
            <a:endParaRPr lang="en-US" altLang="vi-VN" sz="2400" dirty="0">
              <a:solidFill>
                <a:srgbClr val="D41304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879976" y="476672"/>
            <a:ext cx="3581400" cy="1219200"/>
          </a:xfrm>
          <a:prstGeom prst="cloudCallout">
            <a:avLst>
              <a:gd name="adj1" fmla="val 18821"/>
              <a:gd name="adj2" fmla="val 130892"/>
            </a:avLst>
          </a:prstGeom>
          <a:solidFill>
            <a:srgbClr val="FFFF00"/>
          </a:solidFill>
          <a:ln w="9525">
            <a:solidFill>
              <a:srgbClr val="3E3E5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vi-VN" sz="2400">
                <a:solidFill>
                  <a:srgbClr val="D41304"/>
                </a:solidFill>
              </a:rPr>
              <a:t>Would you mind moving your car?</a:t>
            </a:r>
          </a:p>
        </p:txBody>
      </p:sp>
    </p:spTree>
    <p:extLst>
      <p:ext uri="{BB962C8B-B14F-4D97-AF65-F5344CB8AC3E}">
        <p14:creationId xmlns:p14="http://schemas.microsoft.com/office/powerpoint/2010/main" val="3990920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68" y="5494901"/>
            <a:ext cx="9525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5477462"/>
            <a:ext cx="952500" cy="1143000"/>
          </a:xfrm>
          <a:prstGeom prst="rect">
            <a:avLst/>
          </a:prstGeom>
        </p:spPr>
      </p:pic>
      <p:sp>
        <p:nvSpPr>
          <p:cNvPr id="7" name="AutoShape 16"/>
          <p:cNvSpPr>
            <a:spLocks/>
          </p:cNvSpPr>
          <p:nvPr/>
        </p:nvSpPr>
        <p:spPr bwMode="auto">
          <a:xfrm>
            <a:off x="4630024" y="1742435"/>
            <a:ext cx="198704" cy="438805"/>
          </a:xfrm>
          <a:prstGeom prst="rightBrace">
            <a:avLst>
              <a:gd name="adj1" fmla="val 33333"/>
              <a:gd name="adj2" fmla="val 5312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6563" y="1484783"/>
            <a:ext cx="2689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you mind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Would you mind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3513" y="260649"/>
            <a:ext cx="4578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vi-VN" sz="3200" b="1" u="sng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III. Request with MIND</a:t>
            </a:r>
            <a:r>
              <a:rPr lang="en-US" altLang="vi-VN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.</a:t>
            </a:r>
            <a:endParaRPr lang="vi-VN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6734" y="1706752"/>
            <a:ext cx="458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 V-</a:t>
            </a:r>
            <a:r>
              <a:rPr lang="en-US" sz="2800" b="1" dirty="0" err="1">
                <a:solidFill>
                  <a:srgbClr val="FF0000"/>
                </a:solidFill>
              </a:rPr>
              <a:t>ing</a:t>
            </a:r>
            <a:r>
              <a:rPr lang="en-US" sz="2800" b="1" dirty="0">
                <a:solidFill>
                  <a:srgbClr val="FF0000"/>
                </a:solidFill>
              </a:rPr>
              <a:t> …?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phiền</a:t>
            </a:r>
            <a:r>
              <a:rPr lang="en-US" sz="2800" dirty="0"/>
              <a:t> …?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8370" y="2438889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Reply: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482" y="2945812"/>
            <a:ext cx="1344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- Agree: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8050" y="4561964"/>
            <a:ext cx="192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- Disagree: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95800" y="2990038"/>
            <a:ext cx="321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No, I don’t mind.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0958" y="4608441"/>
            <a:ext cx="61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I’m sorry, I can’t.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77807" y="783869"/>
            <a:ext cx="744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800" dirty="0">
                <a:solidFill>
                  <a:srgbClr val="3E3E5C"/>
                </a:solidFill>
                <a:latin typeface="VNI-Helve-Condense" pitchFamily="2" charset="0"/>
                <a:sym typeface="Wingdings" pitchFamily="2" charset="2"/>
              </a:rPr>
              <a:t>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5800" y="3523982"/>
            <a:ext cx="305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No, of course not.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95800" y="4064406"/>
            <a:ext cx="305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Not at all.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90011" y="5120627"/>
            <a:ext cx="551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I’m sorry. That is not possible.</a:t>
            </a:r>
          </a:p>
        </p:txBody>
      </p:sp>
    </p:spTree>
    <p:extLst>
      <p:ext uri="{BB962C8B-B14F-4D97-AF65-F5344CB8AC3E}">
        <p14:creationId xmlns:p14="http://schemas.microsoft.com/office/powerpoint/2010/main" val="34479397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6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22847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*Use these words to make and respond to requests.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61" y="1109959"/>
            <a:ext cx="3544236" cy="183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9" y="1085939"/>
            <a:ext cx="3543862" cy="185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838392" y="6081806"/>
            <a:ext cx="3571930" cy="523220"/>
          </a:xfrm>
          <a:prstGeom prst="rect">
            <a:avLst/>
          </a:prstGeom>
          <a:solidFill>
            <a:srgbClr val="0000CC"/>
          </a:solidFill>
          <a:ln w="9525" algn="ctr">
            <a:solidFill>
              <a:srgbClr val="1717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2800" dirty="0">
                <a:solidFill>
                  <a:srgbClr val="FFFFFF"/>
                </a:solidFill>
                <a:latin typeface="Times New Roman" pitchFamily="18" charset="0"/>
              </a:rPr>
              <a:t>b) put out / cigarette </a:t>
            </a:r>
            <a:r>
              <a:rPr lang="en-US" altLang="vi-VN" sz="2800" dirty="0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877288" y="2944819"/>
            <a:ext cx="3533034" cy="52322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2800" dirty="0">
                <a:solidFill>
                  <a:srgbClr val="FFFFFF"/>
                </a:solidFill>
                <a:latin typeface="Times New Roman" pitchFamily="18" charset="0"/>
              </a:rPr>
              <a:t>a) move / car </a:t>
            </a:r>
            <a:r>
              <a:rPr lang="en-US" altLang="vi-VN" sz="2800" dirty="0">
                <a:solidFill>
                  <a:srgbClr val="FFFFFF"/>
                </a:solidFill>
                <a:sym typeface="Wingdings" pitchFamily="2" charset="2"/>
              </a:rPr>
              <a:t>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9" y="4334122"/>
            <a:ext cx="3543862" cy="176639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636818" y="6100512"/>
            <a:ext cx="3562590" cy="52322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2800" dirty="0">
                <a:solidFill>
                  <a:srgbClr val="FFFFFF"/>
                </a:solidFill>
                <a:latin typeface="Times New Roman" pitchFamily="18" charset="0"/>
              </a:rPr>
              <a:t>d) wait / moment  </a:t>
            </a:r>
            <a:r>
              <a:rPr lang="en-US" altLang="vi-VN" sz="2800" i="1" dirty="0">
                <a:solidFill>
                  <a:srgbClr val="FFFFFF"/>
                </a:solidFill>
                <a:latin typeface="Times New Roman" pitchFamily="18" charset="0"/>
              </a:rPr>
              <a:t>X</a:t>
            </a:r>
            <a:endParaRPr lang="en-US" altLang="vi-VN" sz="2800" i="1" dirty="0">
              <a:solidFill>
                <a:srgbClr val="FFFFFF"/>
              </a:solidFill>
              <a:sym typeface="Wingdings" pitchFamily="2" charset="2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808556" y="4614926"/>
            <a:ext cx="2702548" cy="1308991"/>
            <a:chOff x="528" y="2448"/>
            <a:chExt cx="1200" cy="719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643" y="2448"/>
              <a:ext cx="1085" cy="719"/>
              <a:chOff x="672" y="792"/>
              <a:chExt cx="3520" cy="1776"/>
            </a:xfrm>
          </p:grpSpPr>
          <p:pic>
            <p:nvPicPr>
              <p:cNvPr id="14" name="Picture 13" descr="CMENO00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864"/>
                <a:ext cx="1920" cy="15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 descr="CMENO08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792"/>
                <a:ext cx="1648" cy="1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708" y="2364"/>
                <a:ext cx="2112" cy="0"/>
              </a:xfrm>
              <a:prstGeom prst="line">
                <a:avLst/>
              </a:prstGeom>
              <a:noFill/>
              <a:ln w="9525">
                <a:solidFill>
                  <a:srgbClr val="3E3E5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vi-VN">
                  <a:solidFill>
                    <a:srgbClr val="3E3E5C"/>
                  </a:solidFill>
                </a:endParaRPr>
              </a:p>
            </p:txBody>
          </p:sp>
        </p:grp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28" y="2674"/>
              <a:ext cx="82" cy="220"/>
            </a:xfrm>
            <a:prstGeom prst="rect">
              <a:avLst/>
            </a:prstGeom>
            <a:noFill/>
            <a:ln w="9525" algn="ctr">
              <a:solidFill>
                <a:srgbClr val="3E3E5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vi-VN">
                <a:solidFill>
                  <a:srgbClr val="3E3E5C"/>
                </a:solidFill>
              </a:endParaRPr>
            </a:p>
          </p:txBody>
        </p:sp>
      </p:grpSp>
      <p:sp>
        <p:nvSpPr>
          <p:cNvPr id="10" name="Text Box 21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6655548" y="2933699"/>
            <a:ext cx="3543861" cy="52322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2800" dirty="0">
                <a:solidFill>
                  <a:srgbClr val="FFFFFF"/>
                </a:solidFill>
                <a:latin typeface="Times New Roman" pitchFamily="18" charset="0"/>
              </a:rPr>
              <a:t>c) get / coffee  </a:t>
            </a:r>
            <a:r>
              <a:rPr lang="en-US" altLang="vi-VN" sz="2800" i="1" dirty="0">
                <a:solidFill>
                  <a:srgbClr val="FFFFFF"/>
                </a:solidFill>
                <a:latin typeface="Times New Roman" pitchFamily="18" charset="0"/>
              </a:rPr>
              <a:t>X</a:t>
            </a:r>
            <a:endParaRPr lang="en-US" altLang="vi-VN" sz="2800" i="1" dirty="0">
              <a:solidFill>
                <a:srgbClr val="FFFFFF"/>
              </a:solidFill>
              <a:sym typeface="Wingdings" pitchFamily="2" charset="2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1774910" y="3390350"/>
            <a:ext cx="60570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r>
              <a:rPr lang="en-US" altLang="vi-VN" sz="2800" dirty="0">
                <a:solidFill>
                  <a:srgbClr val="1717FF"/>
                </a:solidFill>
                <a:latin typeface="Times New Roman" pitchFamily="18" charset="0"/>
              </a:rPr>
              <a:t>Would / Do you mind moving your car?</a:t>
            </a:r>
          </a:p>
          <a:p>
            <a:r>
              <a:rPr lang="en-US" altLang="vi-VN" sz="2800" dirty="0">
                <a:solidFill>
                  <a:srgbClr val="1717FF"/>
                </a:solidFill>
                <a:latin typeface="Times New Roman" pitchFamily="18" charset="0"/>
              </a:rPr>
              <a:t>No, of course not.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063552" y="476672"/>
            <a:ext cx="6768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75521" y="980728"/>
            <a:ext cx="13577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01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72442" y="5619672"/>
            <a:ext cx="40844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</a:rPr>
              <a:t>b) put out  /  cigarette 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19536" y="2644115"/>
            <a:ext cx="6273424" cy="2912274"/>
            <a:chOff x="528" y="2448"/>
            <a:chExt cx="1200" cy="719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643" y="2448"/>
              <a:ext cx="1085" cy="719"/>
              <a:chOff x="672" y="792"/>
              <a:chExt cx="3520" cy="1776"/>
            </a:xfrm>
          </p:grpSpPr>
          <p:pic>
            <p:nvPicPr>
              <p:cNvPr id="10" name="Picture 9" descr="CMENO00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864"/>
                <a:ext cx="1920" cy="1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CMENO08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792"/>
                <a:ext cx="1648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708" y="2364"/>
                <a:ext cx="21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bg2"/>
                    </a:solidFill>
                    <a:latin typeface="VNI-Helve-Condense" pitchFamily="2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vi-VN">
                  <a:solidFill>
                    <a:srgbClr val="3E3E5C"/>
                  </a:solidFill>
                </a:endParaRPr>
              </a:p>
            </p:txBody>
          </p:sp>
        </p:grp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28" y="2735"/>
              <a:ext cx="3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vi-VN">
                <a:solidFill>
                  <a:srgbClr val="3E3E5C"/>
                </a:solidFill>
              </a:endParaRPr>
            </a:p>
          </p:txBody>
        </p:sp>
      </p:grpSp>
      <p:sp>
        <p:nvSpPr>
          <p:cNvPr id="6" name="AutoShape 15"/>
          <p:cNvSpPr>
            <a:spLocks noChangeArrowheads="1"/>
          </p:cNvSpPr>
          <p:nvPr/>
        </p:nvSpPr>
        <p:spPr bwMode="auto">
          <a:xfrm rot="185795">
            <a:off x="5747448" y="152400"/>
            <a:ext cx="4236984" cy="2196480"/>
          </a:xfrm>
          <a:prstGeom prst="cloudCallout">
            <a:avLst>
              <a:gd name="adj1" fmla="val -12472"/>
              <a:gd name="adj2" fmla="val 85176"/>
            </a:avLst>
          </a:prstGeom>
          <a:noFill/>
          <a:ln w="9525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vi-VN" sz="2800" dirty="0">
                <a:solidFill>
                  <a:srgbClr val="1717FF"/>
                </a:solidFill>
                <a:latin typeface="Times New Roman" pitchFamily="18" charset="0"/>
              </a:rPr>
              <a:t>Would / Do you mind putting out your cigarette?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1725470" y="332657"/>
            <a:ext cx="3074387" cy="1586335"/>
          </a:xfrm>
          <a:prstGeom prst="cloudCallout">
            <a:avLst>
              <a:gd name="adj1" fmla="val 13962"/>
              <a:gd name="adj2" fmla="val 118195"/>
            </a:avLst>
          </a:prstGeom>
          <a:noFill/>
          <a:ln w="9525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r>
              <a:rPr lang="en-US" altLang="vi-VN" sz="2800">
                <a:solidFill>
                  <a:srgbClr val="1717FF"/>
                </a:solidFill>
                <a:latin typeface="Times New Roman" pitchFamily="18" charset="0"/>
              </a:rPr>
              <a:t>No, of course not.</a:t>
            </a:r>
          </a:p>
          <a:p>
            <a:pPr algn="ctr"/>
            <a:endParaRPr lang="en-US" altLang="vi-VN" sz="3600">
              <a:solidFill>
                <a:srgbClr val="1717FF"/>
              </a:solidFill>
              <a:latin typeface="Times New Roman" pitchFamily="18" charset="0"/>
            </a:endParaRPr>
          </a:p>
        </p:txBody>
      </p:sp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5371263"/>
            <a:ext cx="1758316" cy="115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5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06" y="204788"/>
            <a:ext cx="4852988" cy="4800600"/>
          </a:xfrm>
          <a:prstGeom prst="rect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86300" y="5005389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</a:rPr>
              <a:t>c) get / coffee  </a:t>
            </a:r>
            <a:r>
              <a:rPr lang="en-US" altLang="vi-VN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altLang="vi-VN" sz="2800" i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78906" y="5462589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r>
              <a:rPr lang="en-US" altLang="vi-VN" sz="2800" dirty="0">
                <a:solidFill>
                  <a:srgbClr val="1717FF"/>
                </a:solidFill>
                <a:latin typeface="Times New Roman" pitchFamily="18" charset="0"/>
              </a:rPr>
              <a:t>- Would / Do you mind getting me some coffee?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78906" y="5981701"/>
            <a:ext cx="29088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r>
              <a:rPr lang="en-US" altLang="vi-VN" sz="2800" dirty="0">
                <a:solidFill>
                  <a:srgbClr val="1717FF"/>
                </a:solidFill>
                <a:latin typeface="Times New Roman" pitchFamily="18" charset="0"/>
              </a:rPr>
              <a:t>- I’m sorry. I can’t.</a:t>
            </a: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5722145"/>
            <a:ext cx="792088" cy="103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55" y="170898"/>
            <a:ext cx="8305800" cy="47244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300255" y="4895299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</a:rPr>
              <a:t>d) wait / moment  </a:t>
            </a:r>
            <a:r>
              <a:rPr lang="en-US" altLang="vi-VN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altLang="vi-VN" sz="2800" i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242855" y="5395177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vi-VN" sz="2800" dirty="0">
                <a:solidFill>
                  <a:srgbClr val="1717FF"/>
                </a:solidFill>
                <a:latin typeface="Times New Roman" pitchFamily="18" charset="0"/>
              </a:rPr>
              <a:t>- Would / Do you mind waiting for me a moment?</a:t>
            </a:r>
          </a:p>
          <a:p>
            <a:pPr>
              <a:defRPr/>
            </a:pPr>
            <a:endParaRPr lang="en-US" altLang="vi-VN" dirty="0">
              <a:solidFill>
                <a:srgbClr val="3E3E5C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42856" y="5840654"/>
            <a:ext cx="47811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r>
              <a:rPr lang="en-US" altLang="vi-VN" sz="2800" dirty="0">
                <a:solidFill>
                  <a:srgbClr val="1717FF"/>
                </a:solidFill>
                <a:latin typeface="Times New Roman" pitchFamily="18" charset="0"/>
              </a:rPr>
              <a:t>- I’m sorry. That is not possible.</a:t>
            </a: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095" y="5594745"/>
            <a:ext cx="805671" cy="101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17575" y="260648"/>
            <a:ext cx="4292890" cy="3162884"/>
            <a:chOff x="93" y="553"/>
            <a:chExt cx="1731" cy="1374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624"/>
              <a:ext cx="1488" cy="1303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93" y="553"/>
              <a:ext cx="16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vi-VN" b="1">
                  <a:solidFill>
                    <a:srgbClr val="3E3E5C"/>
                  </a:solidFill>
                </a:rPr>
                <a:t>a)</a:t>
              </a:r>
            </a:p>
          </p:txBody>
        </p:sp>
      </p:grp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670582" y="4149081"/>
            <a:ext cx="64719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buFontTx/>
              <a:buAutoNum type="alphaLcParenR"/>
              <a:defRPr/>
            </a:pPr>
            <a:r>
              <a:rPr lang="en-US" altLang="vi-VN" sz="2800" dirty="0">
                <a:solidFill>
                  <a:srgbClr val="0000CC"/>
                </a:solidFill>
              </a:rPr>
              <a:t> </a:t>
            </a:r>
            <a:r>
              <a:rPr lang="en-US" altLang="vi-VN" sz="2800" b="1" dirty="0">
                <a:solidFill>
                  <a:srgbClr val="0000CC"/>
                </a:solidFill>
              </a:rPr>
              <a:t> Request</a:t>
            </a:r>
            <a:r>
              <a:rPr lang="en-US" altLang="vi-VN" sz="2800" dirty="0">
                <a:solidFill>
                  <a:srgbClr val="0000CC"/>
                </a:solidFill>
              </a:rPr>
              <a:t>:   Do you mind if I sit down?</a:t>
            </a:r>
          </a:p>
          <a:p>
            <a:pPr>
              <a:defRPr/>
            </a:pPr>
            <a:r>
              <a:rPr lang="en-US" altLang="vi-VN" sz="2800" dirty="0">
                <a:solidFill>
                  <a:srgbClr val="0000CC"/>
                </a:solidFill>
              </a:rPr>
              <a:t>   </a:t>
            </a:r>
            <a:r>
              <a:rPr lang="en-US" altLang="vi-VN" sz="2800" b="1" dirty="0">
                <a:solidFill>
                  <a:srgbClr val="0000CC"/>
                </a:solidFill>
              </a:rPr>
              <a:t> Response</a:t>
            </a:r>
            <a:r>
              <a:rPr lang="en-US" altLang="vi-VN" sz="2800" dirty="0">
                <a:solidFill>
                  <a:srgbClr val="0000CC"/>
                </a:solidFill>
              </a:rPr>
              <a:t>: Please do.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630622" y="5301209"/>
            <a:ext cx="66408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vi-VN" sz="2800" dirty="0">
                <a:solidFill>
                  <a:srgbClr val="0000CC"/>
                </a:solidFill>
              </a:rPr>
              <a:t>b)</a:t>
            </a:r>
            <a:r>
              <a:rPr lang="en-US" altLang="vi-VN" sz="2800" dirty="0">
                <a:solidFill>
                  <a:srgbClr val="FFFFFF"/>
                </a:solidFill>
              </a:rPr>
              <a:t>.</a:t>
            </a:r>
            <a:r>
              <a:rPr lang="en-US" altLang="vi-VN" sz="2800" b="1" dirty="0">
                <a:solidFill>
                  <a:srgbClr val="0000CC"/>
                </a:solidFill>
              </a:rPr>
              <a:t> Request</a:t>
            </a:r>
            <a:r>
              <a:rPr lang="en-US" altLang="vi-VN" sz="2800" dirty="0">
                <a:solidFill>
                  <a:srgbClr val="0000CC"/>
                </a:solidFill>
              </a:rPr>
              <a:t>:   Would you mind if I smoked?</a:t>
            </a:r>
          </a:p>
          <a:p>
            <a:pPr>
              <a:defRPr/>
            </a:pPr>
            <a:r>
              <a:rPr lang="en-US" altLang="vi-VN" sz="2800" dirty="0">
                <a:solidFill>
                  <a:srgbClr val="0000CC"/>
                </a:solidFill>
              </a:rPr>
              <a:t>   </a:t>
            </a:r>
            <a:r>
              <a:rPr lang="en-US" altLang="vi-VN" sz="2800" b="1" dirty="0">
                <a:solidFill>
                  <a:srgbClr val="0000CC"/>
                </a:solidFill>
              </a:rPr>
              <a:t> Response</a:t>
            </a:r>
            <a:r>
              <a:rPr lang="en-US" altLang="vi-VN" sz="2800" dirty="0">
                <a:solidFill>
                  <a:srgbClr val="0000CC"/>
                </a:solidFill>
              </a:rPr>
              <a:t>: I’d rather you didn’t.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119685" y="3423532"/>
            <a:ext cx="3690249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dirty="0">
                <a:solidFill>
                  <a:prstClr val="black"/>
                </a:solidFill>
                <a:latin typeface="Times New Roman" pitchFamily="18" charset="0"/>
              </a:rPr>
              <a:t>Sit down</a:t>
            </a: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112658" y="285165"/>
            <a:ext cx="4248472" cy="3138367"/>
            <a:chOff x="1944" y="566"/>
            <a:chExt cx="1704" cy="1356"/>
          </a:xfrm>
        </p:grpSpPr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636"/>
              <a:ext cx="1488" cy="128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1944" y="566"/>
              <a:ext cx="16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vi-VN" b="1">
                  <a:solidFill>
                    <a:srgbClr val="3E3E5C"/>
                  </a:solidFill>
                </a:rPr>
                <a:t>b)</a:t>
              </a:r>
            </a:p>
          </p:txBody>
        </p:sp>
      </p:grp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667603" y="3423531"/>
            <a:ext cx="3709933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dirty="0">
                <a:solidFill>
                  <a:prstClr val="black"/>
                </a:solidFill>
                <a:latin typeface="Times New Roman" pitchFamily="18" charset="0"/>
              </a:rPr>
              <a:t>smoke</a:t>
            </a:r>
          </a:p>
        </p:txBody>
      </p:sp>
    </p:spTree>
    <p:extLst>
      <p:ext uri="{BB962C8B-B14F-4D97-AF65-F5344CB8AC3E}">
        <p14:creationId xmlns:p14="http://schemas.microsoft.com/office/powerpoint/2010/main" val="3003446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70" y="5706708"/>
            <a:ext cx="1999116" cy="8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786" y="5694914"/>
            <a:ext cx="2166650" cy="885298"/>
          </a:xfrm>
          <a:prstGeom prst="rect">
            <a:avLst/>
          </a:prstGeom>
        </p:spPr>
      </p:pic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3143672" y="2018741"/>
            <a:ext cx="54395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6664"/>
                </a:solidFill>
                <a:latin typeface="Times New Roman" pitchFamily="18" charset="0"/>
              </a:rPr>
              <a:t>Bạn</a:t>
            </a:r>
            <a:r>
              <a:rPr lang="en-US" altLang="vi-VN" sz="2800" b="1" dirty="0">
                <a:solidFill>
                  <a:srgbClr val="006664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64"/>
                </a:solidFill>
                <a:latin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6664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64"/>
                </a:solidFill>
                <a:latin typeface="Times New Roman" pitchFamily="18" charset="0"/>
              </a:rPr>
              <a:t>phiền</a:t>
            </a:r>
            <a:r>
              <a:rPr lang="en-US" altLang="vi-VN" sz="2800" b="1" dirty="0">
                <a:solidFill>
                  <a:srgbClr val="006664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64"/>
                </a:solidFill>
                <a:latin typeface="Times New Roman" pitchFamily="18" charset="0"/>
              </a:rPr>
              <a:t>nếu</a:t>
            </a:r>
            <a:r>
              <a:rPr lang="en-US" altLang="vi-VN" sz="2800" b="1" dirty="0">
                <a:solidFill>
                  <a:srgbClr val="006664"/>
                </a:solidFill>
                <a:latin typeface="Times New Roman" pitchFamily="18" charset="0"/>
              </a:rPr>
              <a:t> (</a:t>
            </a:r>
            <a:r>
              <a:rPr lang="en-US" altLang="vi-VN" sz="2800" b="1" dirty="0" err="1">
                <a:solidFill>
                  <a:srgbClr val="006664"/>
                </a:solidFill>
                <a:latin typeface="Times New Roman" pitchFamily="18" charset="0"/>
              </a:rPr>
              <a:t>ai</a:t>
            </a:r>
            <a:r>
              <a:rPr lang="en-US" altLang="vi-VN" sz="2800" b="1" dirty="0">
                <a:solidFill>
                  <a:srgbClr val="006664"/>
                </a:solidFill>
                <a:latin typeface="Times New Roman" pitchFamily="18" charset="0"/>
              </a:rPr>
              <a:t>) (</a:t>
            </a:r>
            <a:r>
              <a:rPr lang="en-US" altLang="vi-VN" sz="2800" b="1" dirty="0" err="1">
                <a:solidFill>
                  <a:srgbClr val="006664"/>
                </a:solidFill>
                <a:latin typeface="Times New Roman" pitchFamily="18" charset="0"/>
              </a:rPr>
              <a:t>làm</a:t>
            </a:r>
            <a:r>
              <a:rPr lang="en-US" altLang="vi-VN" sz="2800" b="1" dirty="0">
                <a:solidFill>
                  <a:srgbClr val="006664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64"/>
                </a:solidFill>
                <a:latin typeface="Times New Roman" pitchFamily="18" charset="0"/>
              </a:rPr>
              <a:t>gì</a:t>
            </a:r>
            <a:r>
              <a:rPr lang="en-US" altLang="vi-VN" sz="2800" b="1" dirty="0">
                <a:solidFill>
                  <a:srgbClr val="006664"/>
                </a:solidFill>
                <a:latin typeface="Times New Roman" pitchFamily="18" charset="0"/>
              </a:rPr>
              <a:t>)?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357468" y="1064635"/>
            <a:ext cx="7914997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2/ Do you mind if + S + …(simple present tense)? </a:t>
            </a:r>
          </a:p>
          <a:p>
            <a:pPr>
              <a:defRPr/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   Would you mind if + S + …(simple past tense)?</a:t>
            </a:r>
            <a:endParaRPr lang="en-US" altLang="vi-VN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03512" y="2541961"/>
            <a:ext cx="11336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vi-VN" sz="2800" b="1" u="sng" dirty="0">
                <a:solidFill>
                  <a:srgbClr val="D41304"/>
                </a:solidFill>
              </a:rPr>
              <a:t>Reply: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51177" y="3139424"/>
            <a:ext cx="47275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vi-VN" sz="2800" dirty="0">
                <a:solidFill>
                  <a:srgbClr val="D41304"/>
                </a:solidFill>
              </a:rPr>
              <a:t> 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Please do / Please go a head.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77230" y="4159915"/>
            <a:ext cx="41045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vi-VN" sz="2800" dirty="0">
                <a:solidFill>
                  <a:srgbClr val="D41304"/>
                </a:solidFill>
              </a:rPr>
              <a:t>: 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I’d prefer you didn’t.</a:t>
            </a:r>
          </a:p>
          <a:p>
            <a:pPr>
              <a:defRPr/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 I’d rather you didn’t.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03512" y="260648"/>
            <a:ext cx="4036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vi-VN" sz="2800" b="1" u="sng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III. Request with MIND.</a:t>
            </a:r>
            <a:endParaRPr lang="vi-VN" sz="2800" b="1" u="sng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19" y="522259"/>
            <a:ext cx="12858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65859" y="3151891"/>
            <a:ext cx="12282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vi-VN" sz="2800" dirty="0">
                <a:solidFill>
                  <a:srgbClr val="D41304"/>
                </a:solidFill>
              </a:rPr>
              <a:t>-Agree:</a:t>
            </a:r>
            <a:endParaRPr lang="en-US" altLang="vi-VN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65858" y="4159914"/>
            <a:ext cx="16514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VNI-Helve-Condense" pitchFamily="2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vi-VN" sz="2800" dirty="0">
                <a:solidFill>
                  <a:srgbClr val="D41304"/>
                </a:solidFill>
              </a:rPr>
              <a:t>-Disagree:</a:t>
            </a:r>
            <a:endParaRPr lang="en-US" altLang="vi-VN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06" y="708779"/>
            <a:ext cx="3673669" cy="2409826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06" y="3887929"/>
            <a:ext cx="3673669" cy="217157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879976" y="3717033"/>
            <a:ext cx="4464496" cy="2342475"/>
            <a:chOff x="3741" y="2123"/>
            <a:chExt cx="1635" cy="129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208"/>
              <a:ext cx="1440" cy="121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741" y="2123"/>
              <a:ext cx="6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bg2"/>
                  </a:solidFill>
                  <a:latin typeface="VNI-Helve-Condense" pitchFamily="2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vi-VN" altLang="vi-VN" b="1">
                <a:solidFill>
                  <a:srgbClr val="3E3E5C"/>
                </a:solidFill>
              </a:endParaRPr>
            </a:p>
          </p:txBody>
        </p:sp>
      </p:grpSp>
      <p:sp>
        <p:nvSpPr>
          <p:cNvPr id="13" name="Text Box 1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910605" y="3120800"/>
            <a:ext cx="3673669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dirty="0">
                <a:latin typeface="Times New Roman" pitchFamily="18" charset="0"/>
              </a:rPr>
              <a:t>Postpone our meeting</a:t>
            </a:r>
          </a:p>
        </p:txBody>
      </p:sp>
      <p:sp>
        <p:nvSpPr>
          <p:cNvPr id="14" name="Text Box 1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747404" y="6065369"/>
            <a:ext cx="4132572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dirty="0">
                <a:latin typeface="Times New Roman" pitchFamily="18" charset="0"/>
              </a:rPr>
              <a:t>Turn on the air conditioner</a:t>
            </a:r>
          </a:p>
        </p:txBody>
      </p:sp>
      <p:sp>
        <p:nvSpPr>
          <p:cNvPr id="15" name="Text Box 1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196724" y="6052322"/>
            <a:ext cx="4471277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dirty="0">
                <a:latin typeface="Times New Roman" pitchFamily="18" charset="0"/>
              </a:rPr>
              <a:t>Watch TV while eating lunch</a:t>
            </a:r>
          </a:p>
        </p:txBody>
      </p:sp>
      <p:pic>
        <p:nvPicPr>
          <p:cNvPr id="22" name="Picture 2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86" y="708780"/>
            <a:ext cx="3909086" cy="240921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440785" y="3117994"/>
            <a:ext cx="3909086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dirty="0">
                <a:latin typeface="Times New Roman" pitchFamily="18" charset="0"/>
              </a:rPr>
              <a:t>Turn off the radio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05247" y="21264"/>
            <a:ext cx="7828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b="1" u="sng" dirty="0">
                <a:solidFill>
                  <a:srgbClr val="D41304"/>
                </a:solidFill>
                <a:latin typeface="Times New Roman" pitchFamily="18" charset="0"/>
              </a:rPr>
              <a:t>* Ask questions and give suitable responses.</a:t>
            </a:r>
          </a:p>
        </p:txBody>
      </p:sp>
    </p:spTree>
    <p:extLst>
      <p:ext uri="{BB962C8B-B14F-4D97-AF65-F5344CB8AC3E}">
        <p14:creationId xmlns:p14="http://schemas.microsoft.com/office/powerpoint/2010/main" val="2761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116632"/>
            <a:ext cx="2808312" cy="576064"/>
          </a:xfrm>
        </p:spPr>
        <p:txBody>
          <a:bodyPr>
            <a:noAutofit/>
          </a:bodyPr>
          <a:lstStyle/>
          <a:p>
            <a:pPr algn="l"/>
            <a:r>
              <a:rPr lang="en-US" sz="40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Kim’s game:</a:t>
            </a:r>
            <a:endParaRPr lang="vi-VN" sz="40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908721"/>
            <a:ext cx="885698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26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76400" y="266701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u="sng" dirty="0">
                <a:solidFill>
                  <a:srgbClr val="FF0066"/>
                </a:solidFill>
                <a:latin typeface="Times New Roman" pitchFamily="18" charset="0"/>
              </a:rPr>
              <a:t>Practices: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62100"/>
            <a:ext cx="861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456040" y="228600"/>
            <a:ext cx="3352800" cy="2209800"/>
          </a:xfrm>
          <a:prstGeom prst="wedgeEllipseCallout">
            <a:avLst>
              <a:gd name="adj1" fmla="val 5778"/>
              <a:gd name="adj2" fmla="val 6515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Do you mind if I postpone our meeting?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791744" y="1196752"/>
            <a:ext cx="2209800" cy="1143000"/>
          </a:xfrm>
          <a:prstGeom prst="wedgeRoundRectCallout">
            <a:avLst>
              <a:gd name="adj1" fmla="val -43750"/>
              <a:gd name="adj2" fmla="val 76667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Not at all</a:t>
            </a:r>
          </a:p>
        </p:txBody>
      </p:sp>
    </p:spTree>
    <p:extLst>
      <p:ext uri="{BB962C8B-B14F-4D97-AF65-F5344CB8AC3E}">
        <p14:creationId xmlns:p14="http://schemas.microsoft.com/office/powerpoint/2010/main" val="184113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12425" y="114301"/>
            <a:ext cx="21764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u="sng" dirty="0">
                <a:solidFill>
                  <a:srgbClr val="FF0066"/>
                </a:solidFill>
                <a:latin typeface="Times New Roman" pitchFamily="18" charset="0"/>
              </a:rPr>
              <a:t>Practices: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028700"/>
            <a:ext cx="8424936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087888" y="-84259"/>
            <a:ext cx="2878520" cy="1600200"/>
          </a:xfrm>
          <a:prstGeom prst="wedgeRoundRectCallout">
            <a:avLst>
              <a:gd name="adj1" fmla="val 36036"/>
              <a:gd name="adj2" fmla="val 70864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</a:rPr>
              <a:t>Would you mind if I turned off the radio ?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775521" y="989448"/>
            <a:ext cx="3168352" cy="1323862"/>
          </a:xfrm>
          <a:prstGeom prst="wedgeEllipseCallout">
            <a:avLst>
              <a:gd name="adj1" fmla="val 20716"/>
              <a:gd name="adj2" fmla="val 7615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</a:rPr>
              <a:t>I’d rather you didn’t.</a:t>
            </a:r>
          </a:p>
        </p:txBody>
      </p:sp>
    </p:spTree>
    <p:extLst>
      <p:ext uri="{BB962C8B-B14F-4D97-AF65-F5344CB8AC3E}">
        <p14:creationId xmlns:p14="http://schemas.microsoft.com/office/powerpoint/2010/main" val="3361745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24000" y="266701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u="sng" dirty="0">
                <a:solidFill>
                  <a:srgbClr val="FF0066"/>
                </a:solidFill>
                <a:latin typeface="Times New Roman" pitchFamily="18" charset="0"/>
              </a:rPr>
              <a:t>Practices:</a:t>
            </a: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763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276600" y="266700"/>
            <a:ext cx="4572000" cy="1752600"/>
          </a:xfrm>
          <a:prstGeom prst="wedgeEllipseCallout">
            <a:avLst>
              <a:gd name="adj1" fmla="val -25657"/>
              <a:gd name="adj2" fmla="val 7128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</a:rPr>
              <a:t>Do you mind if I turn on the air –conditioner ?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8153400" y="1104900"/>
            <a:ext cx="2362200" cy="1143000"/>
          </a:xfrm>
          <a:prstGeom prst="wedgeRoundRectCallout">
            <a:avLst>
              <a:gd name="adj1" fmla="val -81653"/>
              <a:gd name="adj2" fmla="val 147500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</a:rPr>
              <a:t>Please do.</a:t>
            </a:r>
          </a:p>
        </p:txBody>
      </p:sp>
    </p:spTree>
    <p:extLst>
      <p:ext uri="{BB962C8B-B14F-4D97-AF65-F5344CB8AC3E}">
        <p14:creationId xmlns:p14="http://schemas.microsoft.com/office/powerpoint/2010/main" val="2029967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0" y="228601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u="sng" dirty="0">
                <a:solidFill>
                  <a:srgbClr val="FF0066"/>
                </a:solidFill>
                <a:latin typeface="Times New Roman" pitchFamily="18" charset="0"/>
              </a:rPr>
              <a:t>Practices: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888088" y="381000"/>
            <a:ext cx="3287252" cy="2133600"/>
          </a:xfrm>
          <a:prstGeom prst="wedgeRoundRectCallout">
            <a:avLst>
              <a:gd name="adj1" fmla="val -4884"/>
              <a:gd name="adj2" fmla="val 71098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</a:rPr>
              <a:t>Would you mind if I watched TV white eating lunch ?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247900" y="1196752"/>
            <a:ext cx="3276600" cy="1731453"/>
          </a:xfrm>
          <a:prstGeom prst="wedgeEllipseCallout">
            <a:avLst>
              <a:gd name="adj1" fmla="val 26453"/>
              <a:gd name="adj2" fmla="val 69465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</a:rPr>
              <a:t>I’d prefer you didn’t.</a:t>
            </a:r>
          </a:p>
        </p:txBody>
      </p:sp>
    </p:spTree>
    <p:extLst>
      <p:ext uri="{BB962C8B-B14F-4D97-AF65-F5344CB8AC3E}">
        <p14:creationId xmlns:p14="http://schemas.microsoft.com/office/powerpoint/2010/main" val="1792322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791744" y="332656"/>
            <a:ext cx="4805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</a:t>
            </a:r>
          </a:p>
        </p:txBody>
      </p:sp>
      <p:sp>
        <p:nvSpPr>
          <p:cNvPr id="6" name="5-Point Star 5">
            <a:hlinkClick r:id="rId4" action="ppaction://hlinksldjump"/>
          </p:cNvPr>
          <p:cNvSpPr/>
          <p:nvPr/>
        </p:nvSpPr>
        <p:spPr>
          <a:xfrm>
            <a:off x="3071664" y="1467326"/>
            <a:ext cx="1440160" cy="136815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  <a:endParaRPr lang="vi-VN" sz="2800" b="1" dirty="0"/>
          </a:p>
        </p:txBody>
      </p:sp>
      <p:sp>
        <p:nvSpPr>
          <p:cNvPr id="14" name="5-Point Star 13">
            <a:hlinkClick r:id="rId5" action="ppaction://hlinksldjump"/>
          </p:cNvPr>
          <p:cNvSpPr/>
          <p:nvPr/>
        </p:nvSpPr>
        <p:spPr>
          <a:xfrm>
            <a:off x="4511824" y="2096852"/>
            <a:ext cx="1440160" cy="1368152"/>
          </a:xfrm>
          <a:prstGeom prst="star5">
            <a:avLst/>
          </a:prstGeom>
          <a:solidFill>
            <a:srgbClr val="14F81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  <a:endParaRPr lang="vi-VN" sz="2800" b="1" dirty="0"/>
          </a:p>
        </p:txBody>
      </p:sp>
      <p:sp>
        <p:nvSpPr>
          <p:cNvPr id="15" name="5-Point Star 14">
            <a:hlinkClick r:id="rId6" action="ppaction://hlinksldjump"/>
          </p:cNvPr>
          <p:cNvSpPr/>
          <p:nvPr/>
        </p:nvSpPr>
        <p:spPr>
          <a:xfrm>
            <a:off x="6169387" y="1556792"/>
            <a:ext cx="1440160" cy="1368152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  <a:endParaRPr lang="vi-VN" sz="2800" b="1" dirty="0"/>
          </a:p>
        </p:txBody>
      </p:sp>
      <p:sp>
        <p:nvSpPr>
          <p:cNvPr id="16" name="5-Point Star 15">
            <a:hlinkClick r:id="rId7" action="ppaction://hlinksldjump"/>
          </p:cNvPr>
          <p:cNvSpPr/>
          <p:nvPr/>
        </p:nvSpPr>
        <p:spPr>
          <a:xfrm>
            <a:off x="7641196" y="2137919"/>
            <a:ext cx="1440160" cy="1368152"/>
          </a:xfrm>
          <a:prstGeom prst="star5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  <a:endParaRPr lang="vi-VN" sz="2800" b="1" dirty="0"/>
          </a:p>
        </p:txBody>
      </p:sp>
      <p:sp>
        <p:nvSpPr>
          <p:cNvPr id="17" name="5-Point Star 16">
            <a:hlinkClick r:id="rId8" action="ppaction://hlinksldjump"/>
          </p:cNvPr>
          <p:cNvSpPr/>
          <p:nvPr/>
        </p:nvSpPr>
        <p:spPr>
          <a:xfrm>
            <a:off x="3071664" y="3325107"/>
            <a:ext cx="1440160" cy="1368152"/>
          </a:xfrm>
          <a:prstGeom prst="star5">
            <a:avLst/>
          </a:prstGeom>
          <a:solidFill>
            <a:srgbClr val="CC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  <a:endParaRPr lang="vi-VN" sz="2800" b="1" dirty="0"/>
          </a:p>
        </p:txBody>
      </p:sp>
      <p:sp>
        <p:nvSpPr>
          <p:cNvPr id="18" name="5-Point Star 17">
            <a:hlinkClick r:id="rId9" action="ppaction://hlinksldjump"/>
          </p:cNvPr>
          <p:cNvSpPr/>
          <p:nvPr/>
        </p:nvSpPr>
        <p:spPr>
          <a:xfrm>
            <a:off x="4493459" y="3861048"/>
            <a:ext cx="1440160" cy="1368152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6</a:t>
            </a:r>
            <a:endParaRPr lang="vi-VN" sz="2800" b="1" dirty="0"/>
          </a:p>
        </p:txBody>
      </p:sp>
      <p:sp>
        <p:nvSpPr>
          <p:cNvPr id="19" name="5-Point Star 18">
            <a:hlinkClick r:id="rId10" action="ppaction://hlinksldjump"/>
          </p:cNvPr>
          <p:cNvSpPr/>
          <p:nvPr/>
        </p:nvSpPr>
        <p:spPr>
          <a:xfrm>
            <a:off x="6201036" y="3324998"/>
            <a:ext cx="1440160" cy="136815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  <a:endParaRPr lang="vi-VN" sz="2800" b="1" dirty="0"/>
          </a:p>
        </p:txBody>
      </p:sp>
      <p:sp>
        <p:nvSpPr>
          <p:cNvPr id="20" name="5-Point Star 19">
            <a:hlinkClick r:id="rId11" action="ppaction://hlinksldjump"/>
          </p:cNvPr>
          <p:cNvSpPr/>
          <p:nvPr/>
        </p:nvSpPr>
        <p:spPr>
          <a:xfrm>
            <a:off x="7641196" y="3861048"/>
            <a:ext cx="1440160" cy="1368152"/>
          </a:xfrm>
          <a:prstGeom prst="star5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  <a:endParaRPr lang="vi-VN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36" y="5102174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23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536" y="1484784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The boy … to Miss Lien is Nam.</a:t>
            </a:r>
            <a:endParaRPr lang="vi-VN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560" y="224843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a: talk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1125" y="226355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c: to talk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9816" y="2275401"/>
            <a:ext cx="198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b: talking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39816" y="2348144"/>
            <a:ext cx="504056" cy="50084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76" y="5301208"/>
            <a:ext cx="1520552" cy="144016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6940279" y="2952018"/>
            <a:ext cx="1484276" cy="823100"/>
          </a:xfrm>
          <a:prstGeom prst="wedgeEllipseCallout">
            <a:avLst>
              <a:gd name="adj1" fmla="val 30260"/>
              <a:gd name="adj2" fmla="val -66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Sorry</a:t>
            </a:r>
            <a:endParaRPr lang="vi-VN" sz="2800" dirty="0"/>
          </a:p>
        </p:txBody>
      </p:sp>
      <p:sp>
        <p:nvSpPr>
          <p:cNvPr id="12" name="Oval Callout 11"/>
          <p:cNvSpPr/>
          <p:nvPr/>
        </p:nvSpPr>
        <p:spPr>
          <a:xfrm>
            <a:off x="1703512" y="2949333"/>
            <a:ext cx="1484276" cy="823100"/>
          </a:xfrm>
          <a:prstGeom prst="wedgeEllipseCallout">
            <a:avLst>
              <a:gd name="adj1" fmla="val 30260"/>
              <a:gd name="adj2" fmla="val -66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Sorry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403240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536" y="1484784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The case … green is one dollar.</a:t>
            </a:r>
            <a:endParaRPr lang="vi-VN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560" y="224843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a: painted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0136" y="220265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c: to paint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1844" y="2202656"/>
            <a:ext cx="252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b: painting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136757" y="2321179"/>
            <a:ext cx="504056" cy="50084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76" y="5301208"/>
            <a:ext cx="1520552" cy="1440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81" y="2753471"/>
            <a:ext cx="152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77" y="2772465"/>
            <a:ext cx="152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2038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536" y="1484784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Do you mind … me some coffee?</a:t>
            </a:r>
            <a:endParaRPr lang="vi-VN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560" y="224843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a: get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0136" y="220265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c: got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1844" y="2202656"/>
            <a:ext cx="252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b: getting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17404" y="2321179"/>
            <a:ext cx="504056" cy="50084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76" y="5301208"/>
            <a:ext cx="1520552" cy="14401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46" y="2822021"/>
            <a:ext cx="152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62" y="2822022"/>
            <a:ext cx="152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258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512" y="1484784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Would you mind … out your cigarette?</a:t>
            </a:r>
            <a:endParaRPr lang="vi-VN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560" y="224843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a: put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0136" y="220265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c: to put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1844" y="2202656"/>
            <a:ext cx="252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b: putting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17404" y="2321179"/>
            <a:ext cx="504056" cy="50084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76" y="5301208"/>
            <a:ext cx="1520552" cy="14401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31" y="2844615"/>
            <a:ext cx="152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708921"/>
            <a:ext cx="152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873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512" y="1484783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Do you mind if she … on the air conditioner?</a:t>
            </a:r>
            <a:endParaRPr lang="vi-VN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8567" y="317215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a: turns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6542" y="313634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c: to turn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2843" y="3142215"/>
            <a:ext cx="252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b: turning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199366" y="3209085"/>
            <a:ext cx="504056" cy="50084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76" y="5301208"/>
            <a:ext cx="1520552" cy="14401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14" y="3654977"/>
            <a:ext cx="152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23" y="3676591"/>
            <a:ext cx="152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2893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42638" y="608621"/>
            <a:ext cx="718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dirty="0"/>
              <a:t>How many people are there in the picture?</a:t>
            </a:r>
            <a:endParaRPr lang="vi-V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44364" y="1583214"/>
            <a:ext cx="718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</a:t>
            </a:r>
            <a:r>
              <a:rPr lang="en-US" sz="2800" dirty="0"/>
              <a:t>Who are they?</a:t>
            </a:r>
            <a:endParaRPr lang="vi-V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772544" y="2935726"/>
            <a:ext cx="718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 </a:t>
            </a:r>
            <a:r>
              <a:rPr lang="en-US" sz="2800" dirty="0"/>
              <a:t>Where is Ba? What is he doing?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767935" y="3968955"/>
            <a:ext cx="718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 </a:t>
            </a:r>
            <a:r>
              <a:rPr lang="en-US" sz="2800" dirty="0"/>
              <a:t>Who is Nam talking to?</a:t>
            </a:r>
            <a:endParaRPr lang="vi-V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9638" y="5001533"/>
            <a:ext cx="718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5. </a:t>
            </a:r>
            <a:r>
              <a:rPr lang="en-US" sz="2800" dirty="0"/>
              <a:t>What is </a:t>
            </a:r>
            <a:r>
              <a:rPr lang="en-US" sz="2800" dirty="0" err="1"/>
              <a:t>Hoa</a:t>
            </a:r>
            <a:r>
              <a:rPr lang="en-US" sz="2800" dirty="0"/>
              <a:t> and </a:t>
            </a:r>
            <a:r>
              <a:rPr lang="en-US" sz="2800" dirty="0" err="1"/>
              <a:t>Nga</a:t>
            </a:r>
            <a:r>
              <a:rPr lang="en-US" sz="2800" dirty="0"/>
              <a:t> doing?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31342" y="1042973"/>
            <a:ext cx="718203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=&gt; </a:t>
            </a:r>
            <a:r>
              <a:rPr lang="en-US" sz="2800" dirty="0">
                <a:solidFill>
                  <a:srgbClr val="FF0000"/>
                </a:solidFill>
              </a:rPr>
              <a:t>There are seven</a:t>
            </a:r>
            <a:r>
              <a:rPr lang="en-US" sz="2800" dirty="0"/>
              <a:t>.</a:t>
            </a:r>
            <a:r>
              <a:rPr lang="en-US" sz="2800" b="1" dirty="0"/>
              <a:t> </a:t>
            </a:r>
            <a:endParaRPr lang="vi-V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789638" y="1988841"/>
            <a:ext cx="8020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=&gt; </a:t>
            </a:r>
            <a:r>
              <a:rPr lang="en-US" sz="2800" dirty="0">
                <a:solidFill>
                  <a:srgbClr val="FF0000"/>
                </a:solidFill>
              </a:rPr>
              <a:t>There are Mr. </a:t>
            </a:r>
            <a:r>
              <a:rPr lang="en-US" sz="2800" dirty="0" err="1">
                <a:solidFill>
                  <a:srgbClr val="FF0000"/>
                </a:solidFill>
              </a:rPr>
              <a:t>Quang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Ba,Nam,Lan,Miss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Lien,Nga</a:t>
            </a:r>
            <a:r>
              <a:rPr lang="en-US" sz="2800" dirty="0">
                <a:solidFill>
                  <a:srgbClr val="FF0000"/>
                </a:solidFill>
              </a:rPr>
              <a:t> and </a:t>
            </a:r>
            <a:r>
              <a:rPr lang="en-US" sz="2800" dirty="0" err="1">
                <a:solidFill>
                  <a:srgbClr val="FF0000"/>
                </a:solidFill>
              </a:rPr>
              <a:t>Hoa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772544" y="3458946"/>
            <a:ext cx="718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=&gt; </a:t>
            </a:r>
            <a:r>
              <a:rPr lang="en-US" sz="2800" dirty="0">
                <a:solidFill>
                  <a:srgbClr val="FF0000"/>
                </a:solidFill>
              </a:rPr>
              <a:t>He is under the tree. He is reading a book</a:t>
            </a:r>
            <a:r>
              <a:rPr lang="en-US" sz="2800" dirty="0"/>
              <a:t>. </a:t>
            </a:r>
            <a:endParaRPr lang="vi-VN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732766" y="4492175"/>
            <a:ext cx="718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=&gt; </a:t>
            </a:r>
            <a:r>
              <a:rPr lang="en-US" sz="2800" dirty="0">
                <a:solidFill>
                  <a:srgbClr val="FF0000"/>
                </a:solidFill>
              </a:rPr>
              <a:t>He is talking to Miss Lien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732766" y="5524753"/>
            <a:ext cx="718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=&gt; </a:t>
            </a:r>
            <a:r>
              <a:rPr lang="en-US" sz="2800" dirty="0">
                <a:solidFill>
                  <a:srgbClr val="FF0000"/>
                </a:solidFill>
              </a:rPr>
              <a:t>They are playing chess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755594" y="116633"/>
            <a:ext cx="26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Questions:</a:t>
            </a:r>
            <a:endParaRPr lang="vi-VN" sz="3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3906729"/>
            <a:ext cx="4283968" cy="274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781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072" y="1988841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Would you mind if I …?</a:t>
            </a:r>
            <a:endParaRPr lang="vi-VN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8567" y="317215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a: smoke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6542" y="313634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c: smoked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2843" y="3142215"/>
            <a:ext cx="252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b: smoking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12123" y="3214958"/>
            <a:ext cx="504056" cy="50084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endParaRPr lang="vi-V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76" y="5301208"/>
            <a:ext cx="1520552" cy="144016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55" y="3694186"/>
            <a:ext cx="152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39" y="3694187"/>
            <a:ext cx="152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551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7" y="-99392"/>
            <a:ext cx="5832647" cy="5433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9576" y="1196753"/>
            <a:ext cx="6192688" cy="769441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Congratulate</a:t>
            </a:r>
            <a:endParaRPr lang="vi-VN" sz="4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692696"/>
            <a:ext cx="17281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56580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7" y="-99392"/>
            <a:ext cx="5832647" cy="5433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9576" y="1196753"/>
            <a:ext cx="6192688" cy="769441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Congratulate</a:t>
            </a:r>
            <a:endParaRPr lang="vi-VN" sz="4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692696"/>
            <a:ext cx="17281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10419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5880" y="260649"/>
            <a:ext cx="2592288" cy="584775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HOMEWORK</a:t>
            </a:r>
            <a:endParaRPr lang="vi-V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666202" y="1844825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- Learn the structures and do the exercises again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19736" y="2798932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- Prepare Unit 12: A VACATION ABROAR – Getting started + Listen and read.</a:t>
            </a:r>
            <a:endParaRPr lang="vi-VN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3792" y="4183927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Which country do you want to visit? Why?</a:t>
            </a:r>
            <a:endParaRPr lang="vi-VN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9013" y="418392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?</a:t>
            </a:r>
            <a:endParaRPr lang="vi-VN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8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45224"/>
            <a:ext cx="8640960" cy="1198612"/>
          </a:xfrm>
          <a:prstGeom prst="rect">
            <a:avLst/>
          </a:prstGeom>
        </p:spPr>
      </p:pic>
      <p:pic>
        <p:nvPicPr>
          <p:cNvPr id="5" name="Picture 4" descr="005-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55" y="332657"/>
            <a:ext cx="5344640" cy="48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300910" y="1412776"/>
            <a:ext cx="3233730" cy="2304256"/>
            <a:chOff x="384" y="192"/>
            <a:chExt cx="4963" cy="2592"/>
          </a:xfrm>
        </p:grpSpPr>
        <p:pic>
          <p:nvPicPr>
            <p:cNvPr id="7" name="Picture 6" descr="e_md_clr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92"/>
              <a:ext cx="643" cy="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384" y="240"/>
              <a:ext cx="4392" cy="1728"/>
              <a:chOff x="0" y="336"/>
              <a:chExt cx="4392" cy="1728"/>
            </a:xfrm>
          </p:grpSpPr>
          <p:pic>
            <p:nvPicPr>
              <p:cNvPr id="16" name="Picture 15" descr="o_md_clr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" y="384"/>
                <a:ext cx="769" cy="1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 descr="y_md_clr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" y="384"/>
                <a:ext cx="792" cy="1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 descr="b_md_clr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36"/>
                <a:ext cx="710" cy="1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g_md_clr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"/>
                <a:ext cx="791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 descr="d_md_clr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432"/>
                <a:ext cx="700" cy="1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 descr="o_md_clr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384"/>
                <a:ext cx="769" cy="1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32" y="1872"/>
              <a:ext cx="3840" cy="912"/>
              <a:chOff x="192" y="2160"/>
              <a:chExt cx="3840" cy="912"/>
            </a:xfrm>
          </p:grpSpPr>
          <p:pic>
            <p:nvPicPr>
              <p:cNvPr id="12" name="Picture 11" descr="a_md_wht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4" y="2160"/>
                <a:ext cx="1057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c_md_wht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160"/>
                <a:ext cx="1057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 descr="l_md_wht"/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" y="2160"/>
                <a:ext cx="1057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 descr="s_md_wht"/>
              <p:cNvPicPr>
                <a:picLocks noChangeAspect="1" noChangeArrowheads="1" noCrop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5" y="2160"/>
                <a:ext cx="1057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9" descr="s_md_wht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872"/>
              <a:ext cx="960" cy="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Bullet-04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304"/>
              <a:ext cx="288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7946670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7386" y="1961546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cap="all" dirty="0">
                <a:ln/>
                <a:solidFill>
                  <a:srgbClr val="008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Unit 11</a:t>
            </a:r>
            <a:r>
              <a:rPr lang="en-US" sz="4000" b="1" cap="all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TRAVELING AROUND VIET NAM</a:t>
            </a:r>
            <a:br>
              <a:rPr lang="en-US" sz="4000" b="1" cap="all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vi-VN" sz="4000" dirty="0"/>
          </a:p>
        </p:txBody>
      </p:sp>
      <p:sp>
        <p:nvSpPr>
          <p:cNvPr id="5" name="Rectangle 4"/>
          <p:cNvSpPr/>
          <p:nvPr/>
        </p:nvSpPr>
        <p:spPr>
          <a:xfrm>
            <a:off x="3065022" y="2902786"/>
            <a:ext cx="5636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u="sng" dirty="0">
                <a:solidFill>
                  <a:srgbClr val="008000"/>
                </a:solidFill>
              </a:rPr>
              <a:t>Lesson</a:t>
            </a:r>
            <a:r>
              <a:rPr lang="en-US" sz="4400" dirty="0">
                <a:solidFill>
                  <a:srgbClr val="008000"/>
                </a:solidFill>
              </a:rPr>
              <a:t>: Language Focus</a:t>
            </a:r>
            <a:endParaRPr lang="vi-VN" sz="4400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0480">
            <a:off x="8758045" y="571699"/>
            <a:ext cx="1461697" cy="119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6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42" y="1656674"/>
            <a:ext cx="4521558" cy="499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34387" y="320762"/>
            <a:ext cx="3700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8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I.Present</a:t>
            </a:r>
            <a:r>
              <a:rPr lang="en-US" altLang="vi-VN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participles.</a:t>
            </a:r>
            <a:endParaRPr lang="vi-VN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3867" y="613209"/>
            <a:ext cx="696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800" dirty="0">
                <a:solidFill>
                  <a:srgbClr val="3E3E5C"/>
                </a:solidFill>
                <a:latin typeface="VNI-Helve-Condense" pitchFamily="2" charset="0"/>
                <a:sym typeface="Wingdings" pitchFamily="2" charset="2"/>
              </a:rPr>
              <a:t>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5012" y="1230684"/>
            <a:ext cx="459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CC"/>
                </a:solidFill>
                <a:latin typeface="Times New Roman" pitchFamily="18" charset="0"/>
              </a:rPr>
              <a:t>The boy 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reading</a:t>
            </a:r>
            <a:r>
              <a:rPr lang="en-US" altLang="vi-VN" sz="2800" dirty="0">
                <a:solidFill>
                  <a:srgbClr val="0000CC"/>
                </a:solidFill>
                <a:latin typeface="Times New Roman" pitchFamily="18" charset="0"/>
              </a:rPr>
              <a:t> a book is Ba.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02015" y="1665526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90089" y="1656674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27461" y="1987169"/>
            <a:ext cx="978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Noun</a:t>
            </a:r>
            <a:endParaRPr lang="vi-VN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771724" y="2010225"/>
            <a:ext cx="3365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Present participle phrase</a:t>
            </a:r>
            <a:endParaRPr lang="vi-V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700504" y="312538"/>
            <a:ext cx="5111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man </a:t>
            </a:r>
            <a:r>
              <a:rPr lang="en-US" sz="2800" b="1" dirty="0">
                <a:solidFill>
                  <a:srgbClr val="0000FF"/>
                </a:solidFill>
              </a:rPr>
              <a:t>walking</a:t>
            </a:r>
            <a:r>
              <a:rPr lang="en-US" sz="2800" dirty="0">
                <a:solidFill>
                  <a:srgbClr val="0000FF"/>
                </a:solidFill>
              </a:rPr>
              <a:t> up the stairs is</a:t>
            </a:r>
          </a:p>
          <a:p>
            <a:r>
              <a:rPr lang="en-US" sz="2800" dirty="0">
                <a:solidFill>
                  <a:srgbClr val="0000FF"/>
                </a:solidFill>
              </a:rPr>
              <a:t>Mr. </a:t>
            </a:r>
            <a:r>
              <a:rPr lang="en-US" sz="2800" dirty="0" err="1">
                <a:solidFill>
                  <a:srgbClr val="0000FF"/>
                </a:solidFill>
              </a:rPr>
              <a:t>Quang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  <a:endParaRPr lang="vi-VN" sz="2800" dirty="0">
              <a:solidFill>
                <a:srgbClr val="0000FF"/>
              </a:solidFill>
            </a:endParaRPr>
          </a:p>
        </p:txBody>
      </p:sp>
      <p:cxnSp>
        <p:nvCxnSpPr>
          <p:cNvPr id="2051" name="Straight Arrow Connector 2050"/>
          <p:cNvCxnSpPr/>
          <p:nvPr/>
        </p:nvCxnSpPr>
        <p:spPr>
          <a:xfrm>
            <a:off x="8079222" y="1340769"/>
            <a:ext cx="1041114" cy="9768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52" name="Rectangle 2051"/>
          <p:cNvSpPr/>
          <p:nvPr/>
        </p:nvSpPr>
        <p:spPr>
          <a:xfrm>
            <a:off x="1524000" y="2471890"/>
            <a:ext cx="5176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FF0066"/>
                </a:solidFill>
                <a:latin typeface="Arial" charset="0"/>
                <a:sym typeface="Wingdings 2" pitchFamily="18" charset="2"/>
              </a:rPr>
              <a:t>Reading/walking</a:t>
            </a:r>
            <a:r>
              <a:rPr lang="en-US" altLang="vi-VN" sz="2800" dirty="0">
                <a:solidFill>
                  <a:srgbClr val="333399"/>
                </a:solidFill>
                <a:latin typeface="Arial" charset="0"/>
                <a:sym typeface="Wingdings 2" pitchFamily="18" charset="2"/>
              </a:rPr>
              <a:t> are called present participles.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1604578" y="3475374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2800" u="sng" dirty="0">
                <a:solidFill>
                  <a:srgbClr val="FF0066"/>
                </a:solidFill>
              </a:rPr>
              <a:t>1.Grammar: </a:t>
            </a:r>
          </a:p>
        </p:txBody>
      </p:sp>
      <p:sp>
        <p:nvSpPr>
          <p:cNvPr id="2053" name="Rectangle 2052"/>
          <p:cNvSpPr/>
          <p:nvPr/>
        </p:nvSpPr>
        <p:spPr>
          <a:xfrm>
            <a:off x="3155661" y="3998595"/>
            <a:ext cx="1301767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dirty="0">
                <a:solidFill>
                  <a:srgbClr val="000000"/>
                </a:solidFill>
                <a:latin typeface="Arial" charset="0"/>
              </a:rPr>
              <a:t>V-ING</a:t>
            </a:r>
          </a:p>
        </p:txBody>
      </p:sp>
      <p:sp>
        <p:nvSpPr>
          <p:cNvPr id="2054" name="Rectangle 2053"/>
          <p:cNvSpPr/>
          <p:nvPr/>
        </p:nvSpPr>
        <p:spPr>
          <a:xfrm>
            <a:off x="1799219" y="4873243"/>
            <a:ext cx="46257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FF"/>
                </a:solidFill>
                <a:latin typeface="Arial" charset="0"/>
              </a:rPr>
              <a:t>A present participle can be used as an adjective to qualify a noun with active meaning.</a:t>
            </a:r>
          </a:p>
        </p:txBody>
      </p:sp>
      <p:sp>
        <p:nvSpPr>
          <p:cNvPr id="2055" name="TextBox 2054"/>
          <p:cNvSpPr txBox="1"/>
          <p:nvPr/>
        </p:nvSpPr>
        <p:spPr>
          <a:xfrm>
            <a:off x="1669484" y="4050649"/>
            <a:ext cx="148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Form: </a:t>
            </a:r>
            <a:endParaRPr lang="vi-VN" sz="2800" dirty="0"/>
          </a:p>
        </p:txBody>
      </p:sp>
      <p:sp>
        <p:nvSpPr>
          <p:cNvPr id="2056" name="TextBox 2055"/>
          <p:cNvSpPr txBox="1"/>
          <p:nvPr/>
        </p:nvSpPr>
        <p:spPr>
          <a:xfrm>
            <a:off x="1669484" y="4491825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Use:</a:t>
            </a:r>
            <a:endParaRPr lang="vi-VN" sz="2800" dirty="0"/>
          </a:p>
        </p:txBody>
      </p:sp>
      <p:cxnSp>
        <p:nvCxnSpPr>
          <p:cNvPr id="2058" name="Straight Connector 2057"/>
          <p:cNvCxnSpPr/>
          <p:nvPr/>
        </p:nvCxnSpPr>
        <p:spPr>
          <a:xfrm>
            <a:off x="5870849" y="789590"/>
            <a:ext cx="11082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0" name="Straight Connector 2059"/>
          <p:cNvCxnSpPr/>
          <p:nvPr/>
        </p:nvCxnSpPr>
        <p:spPr>
          <a:xfrm>
            <a:off x="7215126" y="807172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22137" y="1665526"/>
            <a:ext cx="0" cy="3504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150164" y="2015989"/>
            <a:ext cx="12719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150164" y="1665528"/>
            <a:ext cx="1" cy="3504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424974" y="2471890"/>
            <a:ext cx="679139" cy="6690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367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5" grpId="0"/>
      <p:bldP spid="26" grpId="0"/>
      <p:bldP spid="27" grpId="0"/>
      <p:bldP spid="2052" grpId="0"/>
      <p:bldP spid="37" grpId="0"/>
      <p:bldP spid="2053" grpId="0" animBg="1"/>
      <p:bldP spid="2054" grpId="0"/>
      <p:bldP spid="2055" grpId="0"/>
      <p:bldP spid="20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272" y="166782"/>
            <a:ext cx="5245297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>
                <a:solidFill>
                  <a:srgbClr val="FF0000"/>
                </a:solidFill>
              </a:rPr>
              <a:t>2) Practice</a:t>
            </a:r>
            <a:r>
              <a:rPr lang="en-US" sz="3600" u="sng" dirty="0">
                <a:solidFill>
                  <a:srgbClr val="FF0000"/>
                </a:solidFill>
              </a:rPr>
              <a:t>:</a:t>
            </a:r>
            <a:br>
              <a:rPr lang="en-US" sz="3600" u="sng" dirty="0">
                <a:solidFill>
                  <a:srgbClr val="FF0000"/>
                </a:solidFill>
              </a:rPr>
            </a:br>
            <a:r>
              <a:rPr lang="en-US" sz="3200" b="1" i="1" u="sng" dirty="0"/>
              <a:t>a)Say who each person is</a:t>
            </a:r>
            <a:r>
              <a:rPr lang="en-US" sz="3200" b="1" i="1" dirty="0"/>
              <a:t>:</a:t>
            </a:r>
            <a:endParaRPr lang="vi-VN" sz="3200" b="1" i="1" dirty="0"/>
          </a:p>
        </p:txBody>
      </p:sp>
      <p:sp>
        <p:nvSpPr>
          <p:cNvPr id="4" name="Rectangle 3"/>
          <p:cNvSpPr/>
          <p:nvPr/>
        </p:nvSpPr>
        <p:spPr>
          <a:xfrm>
            <a:off x="1524001" y="1216041"/>
            <a:ext cx="54978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vi-VN" sz="3200" dirty="0">
                <a:solidFill>
                  <a:srgbClr val="000000"/>
                </a:solidFill>
                <a:latin typeface="Arial" charset="0"/>
              </a:rPr>
              <a:t>Miss Lien/carry a bag.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dirty="0">
                <a:solidFill>
                  <a:srgbClr val="000000"/>
                </a:solidFill>
                <a:latin typeface="Arial" charset="0"/>
              </a:rPr>
              <a:t>2. Nam/talk to Miss Lien.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vi-VN" sz="3200" dirty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dirty="0">
                <a:solidFill>
                  <a:srgbClr val="000000"/>
                </a:solidFill>
                <a:latin typeface="Arial" charset="0"/>
              </a:rPr>
              <a:t>3.Lan/stand by the table.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vi-VN" sz="3200" dirty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dirty="0">
                <a:solidFill>
                  <a:srgbClr val="000000"/>
                </a:solidFill>
                <a:latin typeface="Arial" charset="0"/>
              </a:rPr>
              <a:t>4.Nga and </a:t>
            </a:r>
            <a:r>
              <a:rPr lang="en-US" altLang="vi-VN" sz="3200" dirty="0" err="1">
                <a:solidFill>
                  <a:srgbClr val="000000"/>
                </a:solidFill>
                <a:latin typeface="Arial" charset="0"/>
              </a:rPr>
              <a:t>Hoa</a:t>
            </a:r>
            <a:r>
              <a:rPr lang="en-US" altLang="vi-VN" sz="3200" dirty="0">
                <a:solidFill>
                  <a:srgbClr val="000000"/>
                </a:solidFill>
                <a:latin typeface="Arial" charset="0"/>
              </a:rPr>
              <a:t>/ play chess.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1504" y="47554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vi-VN" sz="2800" u="sng" dirty="0">
                <a:solidFill>
                  <a:srgbClr val="000000"/>
                </a:solidFill>
                <a:latin typeface="Arial" charset="0"/>
              </a:rPr>
              <a:t>EX:</a:t>
            </a:r>
            <a:r>
              <a:rPr lang="en-US" altLang="vi-VN" sz="28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vi-VN" sz="2800" dirty="0">
                <a:solidFill>
                  <a:srgbClr val="002060"/>
                </a:solidFill>
                <a:latin typeface="Arial" charset="0"/>
              </a:rPr>
              <a:t>S1:</a:t>
            </a:r>
            <a:r>
              <a:rPr lang="en-US" altLang="vi-VN" sz="2800" dirty="0">
                <a:solidFill>
                  <a:srgbClr val="000000"/>
                </a:solidFill>
                <a:latin typeface="Arial" charset="0"/>
              </a:rPr>
              <a:t>Who is the woman                             carrying a bag?</a:t>
            </a:r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2222376" y="57339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2060"/>
                </a:solidFill>
                <a:latin typeface="Arial" charset="0"/>
              </a:rPr>
              <a:t>S2:</a:t>
            </a:r>
            <a:r>
              <a:rPr lang="en-US" altLang="vi-VN" sz="2800" dirty="0">
                <a:solidFill>
                  <a:srgbClr val="FF0000"/>
                </a:solidFill>
                <a:latin typeface="Arial" charset="0"/>
              </a:rPr>
              <a:t>The woman carrying 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FF0000"/>
                </a:solidFill>
                <a:latin typeface="Arial" charset="0"/>
              </a:rPr>
              <a:t> bag is Miss Lien.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7185230" y="692822"/>
            <a:ext cx="2416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i="1" dirty="0">
                <a:latin typeface="Arial" charset="0"/>
              </a:rPr>
              <a:t>b)</a:t>
            </a:r>
            <a:r>
              <a:rPr lang="en-US" altLang="vi-VN" sz="3200" b="1" i="1" u="sng" dirty="0">
                <a:latin typeface="Arial" charset="0"/>
              </a:rPr>
              <a:t>Answers</a:t>
            </a:r>
            <a:r>
              <a:rPr lang="en-US" altLang="vi-VN" sz="3200" b="1" i="1" dirty="0">
                <a:latin typeface="Arial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6802905" y="1772817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00"/>
                </a:solidFill>
                <a:latin typeface="Arial" charset="0"/>
                <a:sym typeface="Wingdings 3" pitchFamily="18" charset="2"/>
              </a:rPr>
              <a:t>=&gt;</a:t>
            </a:r>
            <a:r>
              <a:rPr lang="en-US" altLang="vi-VN" sz="2800" dirty="0">
                <a:solidFill>
                  <a:srgbClr val="FF0000"/>
                </a:solidFill>
                <a:latin typeface="Arial" charset="0"/>
                <a:sym typeface="Wingdings 3" pitchFamily="18" charset="2"/>
              </a:rPr>
              <a:t>The  boy talking to      Miss Lien is Nam.</a:t>
            </a:r>
          </a:p>
        </p:txBody>
      </p:sp>
      <p:sp>
        <p:nvSpPr>
          <p:cNvPr id="8" name="Rectangle 7"/>
          <p:cNvSpPr/>
          <p:nvPr/>
        </p:nvSpPr>
        <p:spPr>
          <a:xfrm>
            <a:off x="6794376" y="2745816"/>
            <a:ext cx="3942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00"/>
                </a:solidFill>
                <a:latin typeface="Arial" charset="0"/>
                <a:sym typeface="Wingdings 3" pitchFamily="18" charset="2"/>
              </a:rPr>
              <a:t>=&gt;</a:t>
            </a:r>
            <a:r>
              <a:rPr lang="en-US" altLang="vi-VN" sz="2800" dirty="0">
                <a:solidFill>
                  <a:srgbClr val="FF0000"/>
                </a:solidFill>
                <a:latin typeface="Arial" charset="0"/>
                <a:sym typeface="Wingdings 3" pitchFamily="18" charset="2"/>
              </a:rPr>
              <a:t>The girl standing by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FF0000"/>
                </a:solidFill>
                <a:latin typeface="Arial" charset="0"/>
                <a:sym typeface="Wingdings 3" pitchFamily="18" charset="2"/>
              </a:rPr>
              <a:t> the table is </a:t>
            </a:r>
            <a:r>
              <a:rPr lang="en-US" altLang="vi-VN" sz="2800" dirty="0" err="1">
                <a:solidFill>
                  <a:srgbClr val="FF0000"/>
                </a:solidFill>
                <a:latin typeface="Arial" charset="0"/>
                <a:sym typeface="Wingdings 3" pitchFamily="18" charset="2"/>
              </a:rPr>
              <a:t>Lan</a:t>
            </a:r>
            <a:r>
              <a:rPr lang="en-US" altLang="vi-VN" sz="2800" dirty="0">
                <a:solidFill>
                  <a:srgbClr val="FF0000"/>
                </a:solidFill>
                <a:latin typeface="Arial" charset="0"/>
                <a:sym typeface="Wingdings 3" pitchFamily="18" charset="2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906" y="3864104"/>
            <a:ext cx="41176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00"/>
                </a:solidFill>
                <a:latin typeface="Arial" charset="0"/>
              </a:rPr>
              <a:t>=&gt;</a:t>
            </a:r>
            <a:r>
              <a:rPr lang="en-US" altLang="vi-VN" sz="2800" dirty="0">
                <a:solidFill>
                  <a:srgbClr val="FF0000"/>
                </a:solidFill>
                <a:latin typeface="Arial" charset="0"/>
              </a:rPr>
              <a:t>The girls  playing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FF0000"/>
                </a:solidFill>
                <a:latin typeface="Arial" charset="0"/>
              </a:rPr>
              <a:t>chess are </a:t>
            </a:r>
            <a:r>
              <a:rPr lang="en-US" altLang="vi-VN" sz="2800" dirty="0" err="1">
                <a:solidFill>
                  <a:srgbClr val="FF0000"/>
                </a:solidFill>
                <a:latin typeface="Arial" charset="0"/>
              </a:rPr>
              <a:t>Nga</a:t>
            </a:r>
            <a:r>
              <a:rPr lang="en-US" altLang="vi-VN" sz="2800" dirty="0">
                <a:solidFill>
                  <a:srgbClr val="FF0000"/>
                </a:solidFill>
                <a:latin typeface="Arial" charset="0"/>
              </a:rPr>
              <a:t> and </a:t>
            </a:r>
            <a:r>
              <a:rPr lang="en-US" altLang="vi-VN" sz="2800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en-US" altLang="vi-VN" sz="28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850" y="196352"/>
            <a:ext cx="5616624" cy="792088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1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II. Past </a:t>
            </a:r>
            <a:r>
              <a:rPr lang="en-US" altLang="vi-VN" sz="31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participles.</a:t>
            </a:r>
            <a:endParaRPr lang="en-US" altLang="vi-VN" sz="3200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18" y="1034606"/>
            <a:ext cx="3883025" cy="546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2758" y="988440"/>
            <a:ext cx="2204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u="sng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1)Matching: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9536" y="2348880"/>
            <a:ext cx="18722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FF"/>
                </a:solidFill>
                <a:latin typeface="Arial" charset="0"/>
              </a:rPr>
              <a:t>1)-Box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FF"/>
                </a:solidFill>
                <a:latin typeface="Arial" charset="0"/>
              </a:rPr>
              <a:t>2)-Truck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FF"/>
                </a:solidFill>
                <a:latin typeface="Arial" charset="0"/>
              </a:rPr>
              <a:t>3)-Lamp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FF"/>
                </a:solidFill>
                <a:latin typeface="Arial" charset="0"/>
              </a:rPr>
              <a:t>4)-Doll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FF"/>
                </a:solidFill>
                <a:latin typeface="Arial" charset="0"/>
              </a:rPr>
              <a:t>5)-Flowers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FF"/>
                </a:solidFill>
                <a:latin typeface="Arial" charset="0"/>
              </a:rPr>
              <a:t>6)-Toys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27163" y="2221407"/>
            <a:ext cx="191715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FF0066"/>
                </a:solidFill>
                <a:latin typeface="Arial" charset="0"/>
              </a:rPr>
              <a:t>a)-wrap in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FF0066"/>
                </a:solidFill>
                <a:latin typeface="Arial" charset="0"/>
              </a:rPr>
              <a:t>b)-dress in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FF0066"/>
                </a:solidFill>
                <a:latin typeface="Arial" charset="0"/>
              </a:rPr>
              <a:t>c)-recycle from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FF0066"/>
                </a:solidFill>
                <a:latin typeface="Arial" charset="0"/>
              </a:rPr>
              <a:t>d)-keep in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FF0066"/>
                </a:solidFill>
                <a:latin typeface="Arial" charset="0"/>
              </a:rPr>
              <a:t>e)-make in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FF0066"/>
                </a:solidFill>
                <a:latin typeface="Arial" charset="0"/>
              </a:rPr>
              <a:t>f)-paint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5044" y="1658675"/>
            <a:ext cx="43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endParaRPr lang="vi-VN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59897" y="1663783"/>
            <a:ext cx="342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endParaRPr lang="vi-VN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86464" y="2708920"/>
            <a:ext cx="1140698" cy="33123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86464" y="3356992"/>
            <a:ext cx="1140698" cy="41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86465" y="3933056"/>
            <a:ext cx="1174125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87689" y="3140968"/>
            <a:ext cx="1272901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19736" y="2708920"/>
            <a:ext cx="807426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386464" y="4941168"/>
            <a:ext cx="121012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168008" y="5013177"/>
            <a:ext cx="1512168" cy="1393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3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520" y="105273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2) </a:t>
            </a:r>
            <a:r>
              <a:rPr lang="en-US" sz="2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  sentence:</a:t>
            </a:r>
            <a:endParaRPr lang="vi-VN" sz="2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552" y="155971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The old lamp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made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in China is five dollars.</a:t>
            </a:r>
            <a:endParaRPr lang="vi-VN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06706" y="1988840"/>
            <a:ext cx="79208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62490" y="1988840"/>
            <a:ext cx="1800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02750" y="1988840"/>
            <a:ext cx="0" cy="4320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999656" y="2442410"/>
            <a:ext cx="1503094" cy="57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99656" y="2082934"/>
            <a:ext cx="0" cy="3379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0888" y="3284984"/>
            <a:ext cx="523814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3) </a:t>
            </a:r>
            <a:r>
              <a:rPr lang="en-US" sz="2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Grammar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Past  participle</a:t>
            </a:r>
            <a:endParaRPr lang="vi-V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9576" y="244731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Noun</a:t>
            </a:r>
            <a:endParaRPr lang="vi-VN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728664" y="2448200"/>
            <a:ext cx="333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Past participle phrase (</a:t>
            </a:r>
            <a:r>
              <a:rPr lang="en-US" sz="2800" dirty="0" err="1"/>
              <a:t>V</a:t>
            </a:r>
            <a:r>
              <a:rPr lang="en-US" sz="2000" dirty="0" err="1"/>
              <a:t>ed</a:t>
            </a:r>
            <a:r>
              <a:rPr lang="en-US" sz="2800" dirty="0"/>
              <a:t>/V</a:t>
            </a:r>
            <a:r>
              <a:rPr lang="en-US" sz="2400" dirty="0"/>
              <a:t>3</a:t>
            </a:r>
            <a:r>
              <a:rPr lang="en-US" sz="2800" dirty="0"/>
              <a:t>)</a:t>
            </a:r>
            <a:endParaRPr lang="vi-VN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919536" y="380820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a) Form</a:t>
            </a:r>
            <a:r>
              <a:rPr lang="en-US" sz="2800" dirty="0"/>
              <a:t>:</a:t>
            </a:r>
            <a:endParaRPr lang="vi-VN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215680" y="3808204"/>
            <a:ext cx="187220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V</a:t>
            </a:r>
            <a:r>
              <a:rPr lang="en-US" sz="2400" dirty="0" err="1"/>
              <a:t>ed</a:t>
            </a:r>
            <a:r>
              <a:rPr lang="en-US" sz="2800" dirty="0"/>
              <a:t>/ V</a:t>
            </a:r>
            <a:r>
              <a:rPr lang="en-US" sz="2400" dirty="0"/>
              <a:t>3</a:t>
            </a:r>
            <a:endParaRPr lang="vi-V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919536" y="453414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b) Use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vi-VN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2926" y="4540588"/>
            <a:ext cx="66874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00"/>
                </a:solidFill>
                <a:latin typeface="Arial" charset="0"/>
              </a:rPr>
              <a:t>A past participle can be used  as an adjective to qualify a noun with passive meaning.</a:t>
            </a:r>
          </a:p>
        </p:txBody>
      </p:sp>
    </p:spTree>
    <p:extLst>
      <p:ext uri="{BB962C8B-B14F-4D97-AF65-F5344CB8AC3E}">
        <p14:creationId xmlns:p14="http://schemas.microsoft.com/office/powerpoint/2010/main" val="3823441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512" y="255369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 Practice:</a:t>
            </a:r>
            <a:endParaRPr lang="vi-VN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5760" y="275548"/>
            <a:ext cx="5933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Fill in the gaps with suitable past participles.</a:t>
            </a:r>
            <a:endParaRPr lang="vi-V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47529" y="1087270"/>
            <a:ext cx="814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TextBox 1"/>
          <p:cNvSpPr txBox="1"/>
          <p:nvPr/>
        </p:nvSpPr>
        <p:spPr>
          <a:xfrm>
            <a:off x="2165829" y="1484785"/>
            <a:ext cx="74905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The box ……………… green is one dollar.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The truck ……………….from  cans is two dollars.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The doll …………….... in red is two dollars.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The flowers …………………. in yellow  paper is one dollar.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The toys ……………… in a cardboard box is ten dollars.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904075" y="137397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painted</a:t>
            </a:r>
            <a:endParaRPr lang="vi-V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4075" y="22768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dressed</a:t>
            </a:r>
            <a:endParaRPr lang="vi-V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4095" y="35730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kept</a:t>
            </a:r>
            <a:endParaRPr lang="vi-V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5024" y="2716605"/>
            <a:ext cx="165440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wrapped</a:t>
            </a:r>
            <a:endParaRPr lang="vi-V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5590" y="1844824"/>
            <a:ext cx="159731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recycled</a:t>
            </a:r>
            <a:endParaRPr lang="vi-V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7174" y="4909084"/>
            <a:ext cx="828451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paint           dress           keep         wrap           recycle</a:t>
            </a:r>
            <a:endParaRPr lang="vi-V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1104</TotalTime>
  <Words>1098</Words>
  <Application>Microsoft Office PowerPoint</Application>
  <PresentationFormat>Widescreen</PresentationFormat>
  <Paragraphs>209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VNI-Helve-Condense</vt:lpstr>
      <vt:lpstr>Theme1</vt:lpstr>
      <vt:lpstr>1_Theme1</vt:lpstr>
      <vt:lpstr>PowerPoint Presentation</vt:lpstr>
      <vt:lpstr>Kim’s game:</vt:lpstr>
      <vt:lpstr>PowerPoint Presentation</vt:lpstr>
      <vt:lpstr>PowerPoint Presentation</vt:lpstr>
      <vt:lpstr>PowerPoint Presentation</vt:lpstr>
      <vt:lpstr>2) Practice: a)Say who each person is:</vt:lpstr>
      <vt:lpstr>II. Past participles.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nhi</dc:creator>
  <cp:lastModifiedBy>Minh Phạm</cp:lastModifiedBy>
  <cp:revision>98</cp:revision>
  <dcterms:created xsi:type="dcterms:W3CDTF">2014-09-27T15:09:12Z</dcterms:created>
  <dcterms:modified xsi:type="dcterms:W3CDTF">2020-04-25T02:14:07Z</dcterms:modified>
</cp:coreProperties>
</file>