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6" r:id="rId2"/>
    <p:sldId id="278" r:id="rId3"/>
    <p:sldId id="262" r:id="rId4"/>
    <p:sldId id="263" r:id="rId5"/>
    <p:sldId id="264" r:id="rId6"/>
    <p:sldId id="265" r:id="rId7"/>
    <p:sldId id="283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FF0066"/>
    <a:srgbClr val="6600CC"/>
    <a:srgbClr val="009900"/>
    <a:srgbClr val="FF00FF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5"/>
    <p:restoredTop sz="94660"/>
  </p:normalViewPr>
  <p:slideViewPr>
    <p:cSldViewPr showGuides="1">
      <p:cViewPr>
        <p:scale>
          <a:sx n="70" d="100"/>
          <a:sy n="70" d="100"/>
        </p:scale>
        <p:origin x="-1344" y="-66"/>
      </p:cViewPr>
      <p:guideLst>
        <p:guide orient="horz" pos="21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B736A9-B79C-4B96-B93B-16D743BE1B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26/4/2020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pPr lvl="0" algn="r" eaLnBrk="1" hangingPunct="1">
                <a:buNone/>
              </a:pPr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64654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94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pPr lvl="0" algn="r"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/>
          <p:nvPr/>
        </p:nvSpPr>
        <p:spPr>
          <a:xfrm>
            <a:off x="3048000" y="0"/>
            <a:ext cx="488950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505200" y="609600"/>
            <a:ext cx="3660775" cy="5794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b="1" u="sng" kern="1200" cap="none" spc="0" normalizeH="0" baseline="0" noProof="0" dirty="0">
                <a:solidFill>
                  <a:srgbClr val="660033"/>
                </a:solidFill>
                <a:latin typeface="Arial" panose="020B0604020202020204" pitchFamily="34" charset="0"/>
                <a:ea typeface="+mn-ea"/>
                <a:cs typeface="+mn-cs"/>
              </a:rPr>
              <a:t>KIỂM TRA BÀI CŨ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0" y="304800"/>
            <a:ext cx="3709988" cy="3016250"/>
            <a:chOff x="159" y="918"/>
            <a:chExt cx="2337" cy="1900"/>
          </a:xfrm>
        </p:grpSpPr>
        <p:sp>
          <p:nvSpPr>
            <p:cNvPr id="5130" name="Line 7"/>
            <p:cNvSpPr/>
            <p:nvPr/>
          </p:nvSpPr>
          <p:spPr>
            <a:xfrm>
              <a:off x="1248" y="1217"/>
              <a:ext cx="768" cy="960"/>
            </a:xfrm>
            <a:prstGeom prst="line">
              <a:avLst/>
            </a:prstGeom>
            <a:ln w="38100" cap="flat" cmpd="sng">
              <a:solidFill>
                <a:srgbClr val="CC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1" name="Line 8"/>
            <p:cNvSpPr/>
            <p:nvPr/>
          </p:nvSpPr>
          <p:spPr>
            <a:xfrm>
              <a:off x="288" y="2183"/>
              <a:ext cx="2208" cy="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2" name="Line 9"/>
            <p:cNvSpPr/>
            <p:nvPr/>
          </p:nvSpPr>
          <p:spPr>
            <a:xfrm>
              <a:off x="1248" y="1025"/>
              <a:ext cx="0" cy="1632"/>
            </a:xfrm>
            <a:prstGeom prst="line">
              <a:avLst/>
            </a:prstGeom>
            <a:ln w="381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3" name="Text Box 10"/>
            <p:cNvSpPr txBox="1"/>
            <p:nvPr/>
          </p:nvSpPr>
          <p:spPr>
            <a:xfrm>
              <a:off x="1244" y="2462"/>
              <a:ext cx="116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vi-VN" altLang="x-none" sz="2400" b="1" dirty="0">
                <a:latin typeface="VNtimes New Roman" pitchFamily="34" charset="0"/>
              </a:endParaRPr>
            </a:p>
          </p:txBody>
        </p:sp>
        <p:sp>
          <p:nvSpPr>
            <p:cNvPr id="5134" name="Oval 11"/>
            <p:cNvSpPr/>
            <p:nvPr/>
          </p:nvSpPr>
          <p:spPr>
            <a:xfrm>
              <a:off x="1981" y="2164"/>
              <a:ext cx="48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vi-VN" altLang="x-none" dirty="0">
                <a:latin typeface="VNswitzerlandInserat" pitchFamily="34" charset="0"/>
              </a:endParaRPr>
            </a:p>
          </p:txBody>
        </p:sp>
        <p:sp>
          <p:nvSpPr>
            <p:cNvPr id="5135" name="Text Box 12"/>
            <p:cNvSpPr txBox="1"/>
            <p:nvPr/>
          </p:nvSpPr>
          <p:spPr>
            <a:xfrm>
              <a:off x="1868" y="2162"/>
              <a:ext cx="28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dirty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36" name="Oval 13"/>
            <p:cNvSpPr/>
            <p:nvPr/>
          </p:nvSpPr>
          <p:spPr>
            <a:xfrm>
              <a:off x="1226" y="1195"/>
              <a:ext cx="48" cy="48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vi-VN" altLang="x-none" dirty="0">
                <a:latin typeface="VNswitzerlandInserat" pitchFamily="34" charset="0"/>
              </a:endParaRPr>
            </a:p>
          </p:txBody>
        </p:sp>
        <p:sp>
          <p:nvSpPr>
            <p:cNvPr id="5137" name="Text Box 14"/>
            <p:cNvSpPr txBox="1"/>
            <p:nvPr/>
          </p:nvSpPr>
          <p:spPr>
            <a:xfrm>
              <a:off x="1222" y="2122"/>
              <a:ext cx="31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138" name="Rectangle 15"/>
            <p:cNvSpPr/>
            <p:nvPr/>
          </p:nvSpPr>
          <p:spPr>
            <a:xfrm>
              <a:off x="1261" y="2042"/>
              <a:ext cx="131" cy="131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/>
            <a:lstStyle/>
            <a:p>
              <a:pPr algn="ctr"/>
              <a:endParaRPr lang="vi-VN" altLang="x-none" dirty="0">
                <a:latin typeface="VNswitzerlandInserat" pitchFamily="34" charset="0"/>
              </a:endParaRPr>
            </a:p>
          </p:txBody>
        </p:sp>
        <p:sp>
          <p:nvSpPr>
            <p:cNvPr id="5139" name="Text Box 16"/>
            <p:cNvSpPr txBox="1"/>
            <p:nvPr/>
          </p:nvSpPr>
          <p:spPr>
            <a:xfrm>
              <a:off x="1227" y="918"/>
              <a:ext cx="30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140" name="Rectangle 17"/>
            <p:cNvSpPr/>
            <p:nvPr/>
          </p:nvSpPr>
          <p:spPr>
            <a:xfrm>
              <a:off x="1269" y="2039"/>
              <a:ext cx="131" cy="131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rgbClr val="FF99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vi-VN" altLang="x-none" dirty="0">
                <a:latin typeface="VNswitzerlandInserat" pitchFamily="34" charset="0"/>
              </a:endParaRPr>
            </a:p>
          </p:txBody>
        </p:sp>
        <p:sp>
          <p:nvSpPr>
            <p:cNvPr id="5141" name="Text Box 18"/>
            <p:cNvSpPr txBox="1"/>
            <p:nvPr/>
          </p:nvSpPr>
          <p:spPr>
            <a:xfrm>
              <a:off x="1211" y="2527"/>
              <a:ext cx="224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142" name="Text Box 19"/>
            <p:cNvSpPr txBox="1"/>
            <p:nvPr/>
          </p:nvSpPr>
          <p:spPr>
            <a:xfrm>
              <a:off x="159" y="2159"/>
              <a:ext cx="289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latin typeface="Times New Roman" panose="02020603050405020304" pitchFamily="18" charset="0"/>
                </a:rPr>
                <a:t>d’</a:t>
              </a:r>
            </a:p>
          </p:txBody>
        </p:sp>
      </p:grpSp>
      <p:sp>
        <p:nvSpPr>
          <p:cNvPr id="42004" name="Text Box 20"/>
          <p:cNvSpPr txBox="1"/>
          <p:nvPr/>
        </p:nvSpPr>
        <p:spPr>
          <a:xfrm>
            <a:off x="3827463" y="1600200"/>
            <a:ext cx="5697537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u="sng" dirty="0">
                <a:latin typeface="Times New Roman" panose="02020603050405020304" pitchFamily="18" charset="0"/>
              </a:rPr>
              <a:t>Câu 1</a:t>
            </a:r>
            <a:r>
              <a:rPr u="sng" dirty="0">
                <a:latin typeface="Times New Roman" panose="02020603050405020304" pitchFamily="18" charset="0"/>
              </a:rPr>
              <a:t>:</a:t>
            </a:r>
            <a:r>
              <a:rPr dirty="0">
                <a:latin typeface="Times New Roman" panose="02020603050405020304" pitchFamily="18" charset="0"/>
              </a:rPr>
              <a:t>  Cho AB = 5cm; HB = 3cm</a:t>
            </a:r>
          </a:p>
          <a:p>
            <a:r>
              <a:rPr dirty="0">
                <a:latin typeface="Times New Roman" panose="02020603050405020304" pitchFamily="18" charset="0"/>
              </a:rPr>
              <a:t>Tính độ dài AH?</a:t>
            </a:r>
          </a:p>
        </p:txBody>
      </p:sp>
      <p:sp>
        <p:nvSpPr>
          <p:cNvPr id="5126" name="Text Box 24"/>
          <p:cNvSpPr txBox="1"/>
          <p:nvPr/>
        </p:nvSpPr>
        <p:spPr>
          <a:xfrm>
            <a:off x="1203325" y="3459163"/>
            <a:ext cx="1841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vi-VN" altLang="x-none" dirty="0">
              <a:latin typeface="VNswitzerlandInserat" pitchFamily="34" charset="0"/>
            </a:endParaRPr>
          </a:p>
        </p:txBody>
      </p:sp>
      <p:sp>
        <p:nvSpPr>
          <p:cNvPr id="42009" name="Rectangle 25"/>
          <p:cNvSpPr/>
          <p:nvPr/>
        </p:nvSpPr>
        <p:spPr>
          <a:xfrm>
            <a:off x="152400" y="4419600"/>
            <a:ext cx="8991600" cy="914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</a:pPr>
            <a:r>
              <a:rPr sz="3600" b="1" i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Câu 2:</a:t>
            </a:r>
            <a:r>
              <a:rPr sz="3600" dirty="0">
                <a:solidFill>
                  <a:srgbClr val="CC3300"/>
                </a:solidFill>
                <a:latin typeface="Times New Roman" panose="02020603050405020304" pitchFamily="18" charset="0"/>
              </a:rPr>
              <a:t> Hãy phát biểu hai định lý về quan hệ giữa góc và cạnh  đối diện trong một tam giác? </a:t>
            </a:r>
          </a:p>
        </p:txBody>
      </p:sp>
      <p:pic>
        <p:nvPicPr>
          <p:cNvPr id="5129" name="Picture 8" descr="Kết quả hình ảnh cho ảnh động dấu hỏ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0"/>
            <a:ext cx="1295400" cy="166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4" grpId="0"/>
      <p:bldP spid="420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9600"/>
            <a:ext cx="8686800" cy="97345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A.B) HOẠT ĐỘNG KHỞI ĐỘNG VÀ HÌNH THÀNH KiẾN THỨC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147" name="Text Box 263"/>
          <p:cNvSpPr txBox="1"/>
          <p:nvPr/>
        </p:nvSpPr>
        <p:spPr>
          <a:xfrm>
            <a:off x="6364288" y="2579688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1800" dirty="0">
              <a:latin typeface="VNI-Times" pitchFamily="2" charset="0"/>
            </a:endParaRPr>
          </a:p>
        </p:txBody>
      </p:sp>
      <p:sp>
        <p:nvSpPr>
          <p:cNvPr id="2406" name="Line 358"/>
          <p:cNvSpPr/>
          <p:nvPr/>
        </p:nvSpPr>
        <p:spPr>
          <a:xfrm flipV="1">
            <a:off x="5064125" y="4700588"/>
            <a:ext cx="3941763" cy="2381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07" name="Text Box 359"/>
          <p:cNvSpPr txBox="1"/>
          <p:nvPr/>
        </p:nvSpPr>
        <p:spPr>
          <a:xfrm>
            <a:off x="4783138" y="4343400"/>
            <a:ext cx="7699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latin typeface=".VnArial Narrow" pitchFamily="34" charset="0"/>
              </a:rPr>
              <a:t>d</a:t>
            </a:r>
          </a:p>
        </p:txBody>
      </p:sp>
      <p:sp>
        <p:nvSpPr>
          <p:cNvPr id="6150" name="Text Box 360"/>
          <p:cNvSpPr txBox="1"/>
          <p:nvPr/>
        </p:nvSpPr>
        <p:spPr>
          <a:xfrm>
            <a:off x="6288088" y="2503488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1800" dirty="0">
              <a:latin typeface="VNI-Times" pitchFamily="2" charset="0"/>
            </a:endParaRPr>
          </a:p>
        </p:txBody>
      </p:sp>
      <p:sp>
        <p:nvSpPr>
          <p:cNvPr id="2409" name="Text Box 361"/>
          <p:cNvSpPr txBox="1"/>
          <p:nvPr/>
        </p:nvSpPr>
        <p:spPr>
          <a:xfrm>
            <a:off x="7054850" y="2505075"/>
            <a:ext cx="838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dirty="0">
                <a:latin typeface="VNI-Times" pitchFamily="2" charset="0"/>
                <a:sym typeface="Wingdings" panose="05000000000000000000" pitchFamily="2" charset="2"/>
              </a:rPr>
              <a:t></a:t>
            </a:r>
          </a:p>
        </p:txBody>
      </p:sp>
      <p:sp>
        <p:nvSpPr>
          <p:cNvPr id="2410" name="Text Box 362"/>
          <p:cNvSpPr txBox="1"/>
          <p:nvPr/>
        </p:nvSpPr>
        <p:spPr>
          <a:xfrm>
            <a:off x="7016750" y="2262188"/>
            <a:ext cx="6016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latin typeface="VNI-Times" pitchFamily="2" charset="0"/>
              </a:rPr>
              <a:t>A</a:t>
            </a:r>
          </a:p>
        </p:txBody>
      </p:sp>
      <p:grpSp>
        <p:nvGrpSpPr>
          <p:cNvPr id="2" name="Group 363"/>
          <p:cNvGrpSpPr/>
          <p:nvPr/>
        </p:nvGrpSpPr>
        <p:grpSpPr>
          <a:xfrm>
            <a:off x="8382000" y="2338388"/>
            <a:ext cx="1600200" cy="2362200"/>
            <a:chOff x="5232" y="768"/>
            <a:chExt cx="1008" cy="1488"/>
          </a:xfrm>
        </p:grpSpPr>
        <p:grpSp>
          <p:nvGrpSpPr>
            <p:cNvPr id="6302" name="Group 364"/>
            <p:cNvGrpSpPr/>
            <p:nvPr/>
          </p:nvGrpSpPr>
          <p:grpSpPr>
            <a:xfrm>
              <a:off x="5232" y="768"/>
              <a:ext cx="1008" cy="1488"/>
              <a:chOff x="2976" y="2640"/>
              <a:chExt cx="960" cy="1248"/>
            </a:xfrm>
          </p:grpSpPr>
          <p:sp>
            <p:nvSpPr>
              <p:cNvPr id="6307" name="Line 365"/>
              <p:cNvSpPr/>
              <p:nvPr/>
            </p:nvSpPr>
            <p:spPr>
              <a:xfrm>
                <a:off x="2976" y="2640"/>
                <a:ext cx="0" cy="1248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08" name="Line 366"/>
              <p:cNvSpPr/>
              <p:nvPr/>
            </p:nvSpPr>
            <p:spPr>
              <a:xfrm>
                <a:off x="2976" y="3888"/>
                <a:ext cx="960" cy="0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09" name="Line 367"/>
              <p:cNvSpPr/>
              <p:nvPr/>
            </p:nvSpPr>
            <p:spPr>
              <a:xfrm>
                <a:off x="2976" y="2640"/>
                <a:ext cx="960" cy="1248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6303" name="Group 368"/>
            <p:cNvGrpSpPr/>
            <p:nvPr/>
          </p:nvGrpSpPr>
          <p:grpSpPr>
            <a:xfrm>
              <a:off x="5365" y="1200"/>
              <a:ext cx="607" cy="933"/>
              <a:chOff x="2976" y="2640"/>
              <a:chExt cx="960" cy="1248"/>
            </a:xfrm>
          </p:grpSpPr>
          <p:sp>
            <p:nvSpPr>
              <p:cNvPr id="6304" name="Line 369"/>
              <p:cNvSpPr/>
              <p:nvPr/>
            </p:nvSpPr>
            <p:spPr>
              <a:xfrm>
                <a:off x="2976" y="2640"/>
                <a:ext cx="0" cy="1248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05" name="Line 370"/>
              <p:cNvSpPr/>
              <p:nvPr/>
            </p:nvSpPr>
            <p:spPr>
              <a:xfrm>
                <a:off x="2976" y="3888"/>
                <a:ext cx="960" cy="0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06" name="Line 371"/>
              <p:cNvSpPr/>
              <p:nvPr/>
            </p:nvSpPr>
            <p:spPr>
              <a:xfrm>
                <a:off x="2976" y="2640"/>
                <a:ext cx="960" cy="1248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5" name="Group 372"/>
          <p:cNvGrpSpPr/>
          <p:nvPr/>
        </p:nvGrpSpPr>
        <p:grpSpPr>
          <a:xfrm>
            <a:off x="7202488" y="4521200"/>
            <a:ext cx="190500" cy="160338"/>
            <a:chOff x="4464" y="2400"/>
            <a:chExt cx="144" cy="96"/>
          </a:xfrm>
        </p:grpSpPr>
        <p:sp>
          <p:nvSpPr>
            <p:cNvPr id="6300" name="Line 373"/>
            <p:cNvSpPr/>
            <p:nvPr/>
          </p:nvSpPr>
          <p:spPr>
            <a:xfrm>
              <a:off x="4464" y="2400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01" name="Line 374"/>
            <p:cNvSpPr/>
            <p:nvPr/>
          </p:nvSpPr>
          <p:spPr>
            <a:xfrm>
              <a:off x="4608" y="2400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423" name="Text Box 375"/>
          <p:cNvSpPr txBox="1"/>
          <p:nvPr/>
        </p:nvSpPr>
        <p:spPr>
          <a:xfrm>
            <a:off x="7034213" y="4772025"/>
            <a:ext cx="38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dirty="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2424" name="Line 376"/>
          <p:cNvSpPr/>
          <p:nvPr/>
        </p:nvSpPr>
        <p:spPr>
          <a:xfrm flipH="1">
            <a:off x="5957888" y="2719388"/>
            <a:ext cx="1219200" cy="1981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6" name="Group 377"/>
          <p:cNvGrpSpPr/>
          <p:nvPr/>
        </p:nvGrpSpPr>
        <p:grpSpPr>
          <a:xfrm>
            <a:off x="5832475" y="4508500"/>
            <a:ext cx="533400" cy="595313"/>
            <a:chOff x="3600" y="2793"/>
            <a:chExt cx="336" cy="375"/>
          </a:xfrm>
        </p:grpSpPr>
        <p:sp>
          <p:nvSpPr>
            <p:cNvPr id="6298" name="Text Box 378"/>
            <p:cNvSpPr txBox="1"/>
            <p:nvPr/>
          </p:nvSpPr>
          <p:spPr>
            <a:xfrm>
              <a:off x="3600" y="2793"/>
              <a:ext cx="3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 dirty="0">
                  <a:solidFill>
                    <a:srgbClr val="FF3300"/>
                  </a:solidFill>
                  <a:latin typeface="VNI-Times" pitchFamily="2" charset="0"/>
                  <a:sym typeface="Wingdings" panose="05000000000000000000" pitchFamily="2" charset="2"/>
                </a:rPr>
                <a:t></a:t>
              </a:r>
            </a:p>
          </p:txBody>
        </p:sp>
        <p:sp>
          <p:nvSpPr>
            <p:cNvPr id="6299" name="Text Box 379"/>
            <p:cNvSpPr txBox="1"/>
            <p:nvPr/>
          </p:nvSpPr>
          <p:spPr>
            <a:xfrm>
              <a:off x="3648" y="2937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 dirty="0">
                  <a:latin typeface="VNI-Times" pitchFamily="2" charset="0"/>
                </a:rPr>
                <a:t>B</a:t>
              </a:r>
            </a:p>
          </p:txBody>
        </p:sp>
      </p:grpSp>
      <p:sp>
        <p:nvSpPr>
          <p:cNvPr id="2428" name="Line 380"/>
          <p:cNvSpPr/>
          <p:nvPr/>
        </p:nvSpPr>
        <p:spPr>
          <a:xfrm flipH="1">
            <a:off x="7205663" y="2643188"/>
            <a:ext cx="0" cy="20447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7" name="Group 381"/>
          <p:cNvGrpSpPr/>
          <p:nvPr/>
        </p:nvGrpSpPr>
        <p:grpSpPr>
          <a:xfrm rot="5400000">
            <a:off x="5695950" y="3443288"/>
            <a:ext cx="2743200" cy="228600"/>
            <a:chOff x="1536" y="2256"/>
            <a:chExt cx="2544" cy="96"/>
          </a:xfrm>
        </p:grpSpPr>
        <p:sp>
          <p:nvSpPr>
            <p:cNvPr id="6234" name="Rectangle 382"/>
            <p:cNvSpPr/>
            <p:nvPr/>
          </p:nvSpPr>
          <p:spPr>
            <a:xfrm rot="-5400000">
              <a:off x="2760" y="1032"/>
              <a:ext cx="96" cy="254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6235" name="Line 383"/>
            <p:cNvSpPr/>
            <p:nvPr/>
          </p:nvSpPr>
          <p:spPr>
            <a:xfrm>
              <a:off x="158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6" name="Line 384"/>
            <p:cNvSpPr/>
            <p:nvPr/>
          </p:nvSpPr>
          <p:spPr>
            <a:xfrm>
              <a:off x="162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7" name="Line 385"/>
            <p:cNvSpPr/>
            <p:nvPr/>
          </p:nvSpPr>
          <p:spPr>
            <a:xfrm>
              <a:off x="166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8" name="Line 386"/>
            <p:cNvSpPr/>
            <p:nvPr/>
          </p:nvSpPr>
          <p:spPr>
            <a:xfrm>
              <a:off x="171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9" name="Line 387"/>
            <p:cNvSpPr/>
            <p:nvPr/>
          </p:nvSpPr>
          <p:spPr>
            <a:xfrm>
              <a:off x="175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0" name="Line 388"/>
            <p:cNvSpPr/>
            <p:nvPr/>
          </p:nvSpPr>
          <p:spPr>
            <a:xfrm>
              <a:off x="179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1" name="Line 389"/>
            <p:cNvSpPr/>
            <p:nvPr/>
          </p:nvSpPr>
          <p:spPr>
            <a:xfrm>
              <a:off x="183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2" name="Line 390"/>
            <p:cNvSpPr/>
            <p:nvPr/>
          </p:nvSpPr>
          <p:spPr>
            <a:xfrm>
              <a:off x="186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3" name="Line 391"/>
            <p:cNvSpPr/>
            <p:nvPr/>
          </p:nvSpPr>
          <p:spPr>
            <a:xfrm>
              <a:off x="190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4" name="Line 392"/>
            <p:cNvSpPr/>
            <p:nvPr/>
          </p:nvSpPr>
          <p:spPr>
            <a:xfrm>
              <a:off x="194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5" name="Line 393"/>
            <p:cNvSpPr/>
            <p:nvPr/>
          </p:nvSpPr>
          <p:spPr>
            <a:xfrm>
              <a:off x="198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6" name="Line 394"/>
            <p:cNvSpPr/>
            <p:nvPr/>
          </p:nvSpPr>
          <p:spPr>
            <a:xfrm>
              <a:off x="202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7" name="Line 395"/>
            <p:cNvSpPr/>
            <p:nvPr/>
          </p:nvSpPr>
          <p:spPr>
            <a:xfrm>
              <a:off x="207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8" name="Line 396"/>
            <p:cNvSpPr/>
            <p:nvPr/>
          </p:nvSpPr>
          <p:spPr>
            <a:xfrm>
              <a:off x="211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9" name="Line 397"/>
            <p:cNvSpPr/>
            <p:nvPr/>
          </p:nvSpPr>
          <p:spPr>
            <a:xfrm>
              <a:off x="214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0" name="Line 398"/>
            <p:cNvSpPr/>
            <p:nvPr/>
          </p:nvSpPr>
          <p:spPr>
            <a:xfrm>
              <a:off x="218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1" name="Line 399"/>
            <p:cNvSpPr/>
            <p:nvPr/>
          </p:nvSpPr>
          <p:spPr>
            <a:xfrm>
              <a:off x="221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2" name="Line 400"/>
            <p:cNvSpPr/>
            <p:nvPr/>
          </p:nvSpPr>
          <p:spPr>
            <a:xfrm>
              <a:off x="2259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3" name="Line 401"/>
            <p:cNvSpPr/>
            <p:nvPr/>
          </p:nvSpPr>
          <p:spPr>
            <a:xfrm>
              <a:off x="2301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4" name="Line 402"/>
            <p:cNvSpPr/>
            <p:nvPr/>
          </p:nvSpPr>
          <p:spPr>
            <a:xfrm>
              <a:off x="234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5" name="Line 403"/>
            <p:cNvSpPr/>
            <p:nvPr/>
          </p:nvSpPr>
          <p:spPr>
            <a:xfrm>
              <a:off x="2385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6" name="Line 404"/>
            <p:cNvSpPr/>
            <p:nvPr/>
          </p:nvSpPr>
          <p:spPr>
            <a:xfrm>
              <a:off x="242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7" name="Line 405"/>
            <p:cNvSpPr/>
            <p:nvPr/>
          </p:nvSpPr>
          <p:spPr>
            <a:xfrm>
              <a:off x="246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8" name="Line 406"/>
            <p:cNvSpPr/>
            <p:nvPr/>
          </p:nvSpPr>
          <p:spPr>
            <a:xfrm>
              <a:off x="2499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9" name="Line 407"/>
            <p:cNvSpPr/>
            <p:nvPr/>
          </p:nvSpPr>
          <p:spPr>
            <a:xfrm>
              <a:off x="253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0" name="Line 408"/>
            <p:cNvSpPr/>
            <p:nvPr/>
          </p:nvSpPr>
          <p:spPr>
            <a:xfrm>
              <a:off x="257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1" name="Line 409"/>
            <p:cNvSpPr/>
            <p:nvPr/>
          </p:nvSpPr>
          <p:spPr>
            <a:xfrm>
              <a:off x="261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2" name="Line 410"/>
            <p:cNvSpPr/>
            <p:nvPr/>
          </p:nvSpPr>
          <p:spPr>
            <a:xfrm>
              <a:off x="265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3" name="Line 411"/>
            <p:cNvSpPr/>
            <p:nvPr/>
          </p:nvSpPr>
          <p:spPr>
            <a:xfrm>
              <a:off x="270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4" name="Line 412"/>
            <p:cNvSpPr/>
            <p:nvPr/>
          </p:nvSpPr>
          <p:spPr>
            <a:xfrm>
              <a:off x="274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5" name="Line 413"/>
            <p:cNvSpPr/>
            <p:nvPr/>
          </p:nvSpPr>
          <p:spPr>
            <a:xfrm>
              <a:off x="277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6" name="Line 414"/>
            <p:cNvSpPr/>
            <p:nvPr/>
          </p:nvSpPr>
          <p:spPr>
            <a:xfrm>
              <a:off x="281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7" name="Line 415"/>
            <p:cNvSpPr/>
            <p:nvPr/>
          </p:nvSpPr>
          <p:spPr>
            <a:xfrm>
              <a:off x="285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8" name="Line 416"/>
            <p:cNvSpPr/>
            <p:nvPr/>
          </p:nvSpPr>
          <p:spPr>
            <a:xfrm>
              <a:off x="289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9" name="Line 417"/>
            <p:cNvSpPr/>
            <p:nvPr/>
          </p:nvSpPr>
          <p:spPr>
            <a:xfrm>
              <a:off x="293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0" name="Line 418"/>
            <p:cNvSpPr/>
            <p:nvPr/>
          </p:nvSpPr>
          <p:spPr>
            <a:xfrm>
              <a:off x="297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1" name="Line 419"/>
            <p:cNvSpPr/>
            <p:nvPr/>
          </p:nvSpPr>
          <p:spPr>
            <a:xfrm>
              <a:off x="301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2" name="Line 420"/>
            <p:cNvSpPr/>
            <p:nvPr/>
          </p:nvSpPr>
          <p:spPr>
            <a:xfrm>
              <a:off x="306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3" name="Line 421"/>
            <p:cNvSpPr/>
            <p:nvPr/>
          </p:nvSpPr>
          <p:spPr>
            <a:xfrm>
              <a:off x="309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4" name="Line 422"/>
            <p:cNvSpPr/>
            <p:nvPr/>
          </p:nvSpPr>
          <p:spPr>
            <a:xfrm>
              <a:off x="313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5" name="Line 423"/>
            <p:cNvSpPr/>
            <p:nvPr/>
          </p:nvSpPr>
          <p:spPr>
            <a:xfrm>
              <a:off x="3165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6" name="Line 424"/>
            <p:cNvSpPr/>
            <p:nvPr/>
          </p:nvSpPr>
          <p:spPr>
            <a:xfrm>
              <a:off x="320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7" name="Line 425"/>
            <p:cNvSpPr/>
            <p:nvPr/>
          </p:nvSpPr>
          <p:spPr>
            <a:xfrm>
              <a:off x="3249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8" name="Line 426"/>
            <p:cNvSpPr/>
            <p:nvPr/>
          </p:nvSpPr>
          <p:spPr>
            <a:xfrm>
              <a:off x="3291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9" name="Line 427"/>
            <p:cNvSpPr/>
            <p:nvPr/>
          </p:nvSpPr>
          <p:spPr>
            <a:xfrm>
              <a:off x="333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0" name="Line 428"/>
            <p:cNvSpPr/>
            <p:nvPr/>
          </p:nvSpPr>
          <p:spPr>
            <a:xfrm>
              <a:off x="3375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1" name="Line 429"/>
            <p:cNvSpPr/>
            <p:nvPr/>
          </p:nvSpPr>
          <p:spPr>
            <a:xfrm>
              <a:off x="3411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2" name="Line 430"/>
            <p:cNvSpPr/>
            <p:nvPr/>
          </p:nvSpPr>
          <p:spPr>
            <a:xfrm>
              <a:off x="344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3" name="Line 431"/>
            <p:cNvSpPr/>
            <p:nvPr/>
          </p:nvSpPr>
          <p:spPr>
            <a:xfrm>
              <a:off x="348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4" name="Line 432"/>
            <p:cNvSpPr/>
            <p:nvPr/>
          </p:nvSpPr>
          <p:spPr>
            <a:xfrm>
              <a:off x="3525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5" name="Line 433"/>
            <p:cNvSpPr/>
            <p:nvPr/>
          </p:nvSpPr>
          <p:spPr>
            <a:xfrm>
              <a:off x="356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6" name="Line 434"/>
            <p:cNvSpPr/>
            <p:nvPr/>
          </p:nvSpPr>
          <p:spPr>
            <a:xfrm>
              <a:off x="3609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7" name="Line 435"/>
            <p:cNvSpPr/>
            <p:nvPr/>
          </p:nvSpPr>
          <p:spPr>
            <a:xfrm>
              <a:off x="3651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8" name="Line 436"/>
            <p:cNvSpPr/>
            <p:nvPr/>
          </p:nvSpPr>
          <p:spPr>
            <a:xfrm>
              <a:off x="368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9" name="Line 437"/>
            <p:cNvSpPr/>
            <p:nvPr/>
          </p:nvSpPr>
          <p:spPr>
            <a:xfrm>
              <a:off x="372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0" name="Line 438"/>
            <p:cNvSpPr/>
            <p:nvPr/>
          </p:nvSpPr>
          <p:spPr>
            <a:xfrm>
              <a:off x="375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1" name="Line 439"/>
            <p:cNvSpPr/>
            <p:nvPr/>
          </p:nvSpPr>
          <p:spPr>
            <a:xfrm>
              <a:off x="379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2" name="Line 440"/>
            <p:cNvSpPr/>
            <p:nvPr/>
          </p:nvSpPr>
          <p:spPr>
            <a:xfrm>
              <a:off x="384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3" name="Line 441"/>
            <p:cNvSpPr/>
            <p:nvPr/>
          </p:nvSpPr>
          <p:spPr>
            <a:xfrm>
              <a:off x="388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4" name="Line 442"/>
            <p:cNvSpPr/>
            <p:nvPr/>
          </p:nvSpPr>
          <p:spPr>
            <a:xfrm>
              <a:off x="392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5" name="Line 443"/>
            <p:cNvSpPr/>
            <p:nvPr/>
          </p:nvSpPr>
          <p:spPr>
            <a:xfrm>
              <a:off x="396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6" name="Line 444"/>
            <p:cNvSpPr/>
            <p:nvPr/>
          </p:nvSpPr>
          <p:spPr>
            <a:xfrm>
              <a:off x="400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7" name="Line 445"/>
            <p:cNvSpPr/>
            <p:nvPr/>
          </p:nvSpPr>
          <p:spPr>
            <a:xfrm>
              <a:off x="403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00" name="Line 452"/>
          <p:cNvSpPr/>
          <p:nvPr/>
        </p:nvSpPr>
        <p:spPr>
          <a:xfrm>
            <a:off x="7173913" y="2667000"/>
            <a:ext cx="0" cy="20574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01" name="Text Box 453"/>
          <p:cNvSpPr txBox="1"/>
          <p:nvPr/>
        </p:nvSpPr>
        <p:spPr>
          <a:xfrm>
            <a:off x="7104063" y="4495800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rgbClr val="FF3300"/>
                </a:solidFill>
                <a:latin typeface="VNI-Times" pitchFamily="2" charset="0"/>
                <a:sym typeface="Wingdings" panose="05000000000000000000" pitchFamily="2" charset="2"/>
              </a:rPr>
              <a:t></a:t>
            </a:r>
          </a:p>
        </p:txBody>
      </p:sp>
      <p:grpSp>
        <p:nvGrpSpPr>
          <p:cNvPr id="8" name="Group 454"/>
          <p:cNvGrpSpPr/>
          <p:nvPr/>
        </p:nvGrpSpPr>
        <p:grpSpPr>
          <a:xfrm rot="7432972">
            <a:off x="5073650" y="3314700"/>
            <a:ext cx="2819400" cy="304800"/>
            <a:chOff x="1536" y="2256"/>
            <a:chExt cx="2544" cy="96"/>
          </a:xfrm>
        </p:grpSpPr>
        <p:sp>
          <p:nvSpPr>
            <p:cNvPr id="6170" name="Rectangle 455"/>
            <p:cNvSpPr/>
            <p:nvPr/>
          </p:nvSpPr>
          <p:spPr>
            <a:xfrm rot="-5400000">
              <a:off x="2760" y="1032"/>
              <a:ext cx="96" cy="254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6171" name="Line 456"/>
            <p:cNvSpPr/>
            <p:nvPr/>
          </p:nvSpPr>
          <p:spPr>
            <a:xfrm>
              <a:off x="158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2" name="Line 457"/>
            <p:cNvSpPr/>
            <p:nvPr/>
          </p:nvSpPr>
          <p:spPr>
            <a:xfrm>
              <a:off x="162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3" name="Line 458"/>
            <p:cNvSpPr/>
            <p:nvPr/>
          </p:nvSpPr>
          <p:spPr>
            <a:xfrm>
              <a:off x="166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4" name="Line 459"/>
            <p:cNvSpPr/>
            <p:nvPr/>
          </p:nvSpPr>
          <p:spPr>
            <a:xfrm>
              <a:off x="171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5" name="Line 460"/>
            <p:cNvSpPr/>
            <p:nvPr/>
          </p:nvSpPr>
          <p:spPr>
            <a:xfrm>
              <a:off x="175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6" name="Line 461"/>
            <p:cNvSpPr/>
            <p:nvPr/>
          </p:nvSpPr>
          <p:spPr>
            <a:xfrm>
              <a:off x="179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7" name="Line 462"/>
            <p:cNvSpPr/>
            <p:nvPr/>
          </p:nvSpPr>
          <p:spPr>
            <a:xfrm>
              <a:off x="183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8" name="Line 463"/>
            <p:cNvSpPr/>
            <p:nvPr/>
          </p:nvSpPr>
          <p:spPr>
            <a:xfrm>
              <a:off x="186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9" name="Line 464"/>
            <p:cNvSpPr/>
            <p:nvPr/>
          </p:nvSpPr>
          <p:spPr>
            <a:xfrm>
              <a:off x="190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0" name="Line 465"/>
            <p:cNvSpPr/>
            <p:nvPr/>
          </p:nvSpPr>
          <p:spPr>
            <a:xfrm>
              <a:off x="194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1" name="Line 466"/>
            <p:cNvSpPr/>
            <p:nvPr/>
          </p:nvSpPr>
          <p:spPr>
            <a:xfrm>
              <a:off x="198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2" name="Line 467"/>
            <p:cNvSpPr/>
            <p:nvPr/>
          </p:nvSpPr>
          <p:spPr>
            <a:xfrm>
              <a:off x="202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3" name="Line 468"/>
            <p:cNvSpPr/>
            <p:nvPr/>
          </p:nvSpPr>
          <p:spPr>
            <a:xfrm>
              <a:off x="207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4" name="Line 469"/>
            <p:cNvSpPr/>
            <p:nvPr/>
          </p:nvSpPr>
          <p:spPr>
            <a:xfrm>
              <a:off x="211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5" name="Line 470"/>
            <p:cNvSpPr/>
            <p:nvPr/>
          </p:nvSpPr>
          <p:spPr>
            <a:xfrm>
              <a:off x="214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6" name="Line 471"/>
            <p:cNvSpPr/>
            <p:nvPr/>
          </p:nvSpPr>
          <p:spPr>
            <a:xfrm>
              <a:off x="218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7" name="Line 472"/>
            <p:cNvSpPr/>
            <p:nvPr/>
          </p:nvSpPr>
          <p:spPr>
            <a:xfrm>
              <a:off x="221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8" name="Line 473"/>
            <p:cNvSpPr/>
            <p:nvPr/>
          </p:nvSpPr>
          <p:spPr>
            <a:xfrm>
              <a:off x="2259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9" name="Line 474"/>
            <p:cNvSpPr/>
            <p:nvPr/>
          </p:nvSpPr>
          <p:spPr>
            <a:xfrm>
              <a:off x="2301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0" name="Line 475"/>
            <p:cNvSpPr/>
            <p:nvPr/>
          </p:nvSpPr>
          <p:spPr>
            <a:xfrm>
              <a:off x="234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1" name="Line 476"/>
            <p:cNvSpPr/>
            <p:nvPr/>
          </p:nvSpPr>
          <p:spPr>
            <a:xfrm>
              <a:off x="2385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2" name="Line 477"/>
            <p:cNvSpPr/>
            <p:nvPr/>
          </p:nvSpPr>
          <p:spPr>
            <a:xfrm>
              <a:off x="242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3" name="Line 478"/>
            <p:cNvSpPr/>
            <p:nvPr/>
          </p:nvSpPr>
          <p:spPr>
            <a:xfrm>
              <a:off x="246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4" name="Line 479"/>
            <p:cNvSpPr/>
            <p:nvPr/>
          </p:nvSpPr>
          <p:spPr>
            <a:xfrm>
              <a:off x="2499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5" name="Line 480"/>
            <p:cNvSpPr/>
            <p:nvPr/>
          </p:nvSpPr>
          <p:spPr>
            <a:xfrm>
              <a:off x="253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6" name="Line 481"/>
            <p:cNvSpPr/>
            <p:nvPr/>
          </p:nvSpPr>
          <p:spPr>
            <a:xfrm>
              <a:off x="257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7" name="Line 482"/>
            <p:cNvSpPr/>
            <p:nvPr/>
          </p:nvSpPr>
          <p:spPr>
            <a:xfrm>
              <a:off x="261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8" name="Line 483"/>
            <p:cNvSpPr/>
            <p:nvPr/>
          </p:nvSpPr>
          <p:spPr>
            <a:xfrm>
              <a:off x="265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9" name="Line 484"/>
            <p:cNvSpPr/>
            <p:nvPr/>
          </p:nvSpPr>
          <p:spPr>
            <a:xfrm>
              <a:off x="270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0" name="Line 485"/>
            <p:cNvSpPr/>
            <p:nvPr/>
          </p:nvSpPr>
          <p:spPr>
            <a:xfrm>
              <a:off x="274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1" name="Line 486"/>
            <p:cNvSpPr/>
            <p:nvPr/>
          </p:nvSpPr>
          <p:spPr>
            <a:xfrm>
              <a:off x="277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2" name="Line 487"/>
            <p:cNvSpPr/>
            <p:nvPr/>
          </p:nvSpPr>
          <p:spPr>
            <a:xfrm>
              <a:off x="281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3" name="Line 488"/>
            <p:cNvSpPr/>
            <p:nvPr/>
          </p:nvSpPr>
          <p:spPr>
            <a:xfrm>
              <a:off x="285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4" name="Line 489"/>
            <p:cNvSpPr/>
            <p:nvPr/>
          </p:nvSpPr>
          <p:spPr>
            <a:xfrm>
              <a:off x="289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5" name="Line 490"/>
            <p:cNvSpPr/>
            <p:nvPr/>
          </p:nvSpPr>
          <p:spPr>
            <a:xfrm>
              <a:off x="293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6" name="Line 491"/>
            <p:cNvSpPr/>
            <p:nvPr/>
          </p:nvSpPr>
          <p:spPr>
            <a:xfrm>
              <a:off x="297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7" name="Line 492"/>
            <p:cNvSpPr/>
            <p:nvPr/>
          </p:nvSpPr>
          <p:spPr>
            <a:xfrm>
              <a:off x="301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8" name="Line 493"/>
            <p:cNvSpPr/>
            <p:nvPr/>
          </p:nvSpPr>
          <p:spPr>
            <a:xfrm>
              <a:off x="306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9" name="Line 494"/>
            <p:cNvSpPr/>
            <p:nvPr/>
          </p:nvSpPr>
          <p:spPr>
            <a:xfrm>
              <a:off x="309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0" name="Line 495"/>
            <p:cNvSpPr/>
            <p:nvPr/>
          </p:nvSpPr>
          <p:spPr>
            <a:xfrm>
              <a:off x="313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1" name="Line 496"/>
            <p:cNvSpPr/>
            <p:nvPr/>
          </p:nvSpPr>
          <p:spPr>
            <a:xfrm>
              <a:off x="3165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2" name="Line 497"/>
            <p:cNvSpPr/>
            <p:nvPr/>
          </p:nvSpPr>
          <p:spPr>
            <a:xfrm>
              <a:off x="320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3" name="Line 498"/>
            <p:cNvSpPr/>
            <p:nvPr/>
          </p:nvSpPr>
          <p:spPr>
            <a:xfrm>
              <a:off x="3249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4" name="Line 499"/>
            <p:cNvSpPr/>
            <p:nvPr/>
          </p:nvSpPr>
          <p:spPr>
            <a:xfrm>
              <a:off x="3291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5" name="Line 500"/>
            <p:cNvSpPr/>
            <p:nvPr/>
          </p:nvSpPr>
          <p:spPr>
            <a:xfrm>
              <a:off x="333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6" name="Line 501"/>
            <p:cNvSpPr/>
            <p:nvPr/>
          </p:nvSpPr>
          <p:spPr>
            <a:xfrm>
              <a:off x="3375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7" name="Line 502"/>
            <p:cNvSpPr/>
            <p:nvPr/>
          </p:nvSpPr>
          <p:spPr>
            <a:xfrm>
              <a:off x="3411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8" name="Line 503"/>
            <p:cNvSpPr/>
            <p:nvPr/>
          </p:nvSpPr>
          <p:spPr>
            <a:xfrm>
              <a:off x="344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9" name="Line 504"/>
            <p:cNvSpPr/>
            <p:nvPr/>
          </p:nvSpPr>
          <p:spPr>
            <a:xfrm>
              <a:off x="348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0" name="Line 505"/>
            <p:cNvSpPr/>
            <p:nvPr/>
          </p:nvSpPr>
          <p:spPr>
            <a:xfrm>
              <a:off x="3525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1" name="Line 506"/>
            <p:cNvSpPr/>
            <p:nvPr/>
          </p:nvSpPr>
          <p:spPr>
            <a:xfrm>
              <a:off x="356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2" name="Line 507"/>
            <p:cNvSpPr/>
            <p:nvPr/>
          </p:nvSpPr>
          <p:spPr>
            <a:xfrm>
              <a:off x="3609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3" name="Line 508"/>
            <p:cNvSpPr/>
            <p:nvPr/>
          </p:nvSpPr>
          <p:spPr>
            <a:xfrm>
              <a:off x="3651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4" name="Line 509"/>
            <p:cNvSpPr/>
            <p:nvPr/>
          </p:nvSpPr>
          <p:spPr>
            <a:xfrm>
              <a:off x="368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5" name="Line 510"/>
            <p:cNvSpPr/>
            <p:nvPr/>
          </p:nvSpPr>
          <p:spPr>
            <a:xfrm>
              <a:off x="372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6" name="Line 511"/>
            <p:cNvSpPr/>
            <p:nvPr/>
          </p:nvSpPr>
          <p:spPr>
            <a:xfrm>
              <a:off x="375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7" name="Line 512"/>
            <p:cNvSpPr/>
            <p:nvPr/>
          </p:nvSpPr>
          <p:spPr>
            <a:xfrm>
              <a:off x="379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8" name="Line 513"/>
            <p:cNvSpPr/>
            <p:nvPr/>
          </p:nvSpPr>
          <p:spPr>
            <a:xfrm>
              <a:off x="384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9" name="Line 514"/>
            <p:cNvSpPr/>
            <p:nvPr/>
          </p:nvSpPr>
          <p:spPr>
            <a:xfrm>
              <a:off x="388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0" name="Line 515"/>
            <p:cNvSpPr/>
            <p:nvPr/>
          </p:nvSpPr>
          <p:spPr>
            <a:xfrm>
              <a:off x="392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1" name="Line 516"/>
            <p:cNvSpPr/>
            <p:nvPr/>
          </p:nvSpPr>
          <p:spPr>
            <a:xfrm>
              <a:off x="396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2" name="Line 517"/>
            <p:cNvSpPr/>
            <p:nvPr/>
          </p:nvSpPr>
          <p:spPr>
            <a:xfrm>
              <a:off x="400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3" name="Line 518"/>
            <p:cNvSpPr/>
            <p:nvPr/>
          </p:nvSpPr>
          <p:spPr>
            <a:xfrm>
              <a:off x="403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74" name="Rectangle 526"/>
          <p:cNvSpPr/>
          <p:nvPr/>
        </p:nvSpPr>
        <p:spPr>
          <a:xfrm>
            <a:off x="141288" y="1554163"/>
            <a:ext cx="7332662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1. Thực hiện các hoạt động sau để hiểu về hình chiếu</a:t>
            </a:r>
            <a:endParaRPr sz="2800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75" name="Rectangle 527"/>
          <p:cNvSpPr/>
          <p:nvPr/>
        </p:nvSpPr>
        <p:spPr>
          <a:xfrm>
            <a:off x="76200" y="2808288"/>
            <a:ext cx="659923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a) Học sinh đọc và làm theo yêu cầu SGK</a:t>
            </a:r>
            <a:r>
              <a:rPr sz="2800" dirty="0" smtClean="0">
                <a:latin typeface="Times New Roman" panose="02020603050405020304" pitchFamily="18" charset="0"/>
              </a:rPr>
              <a:t> 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2577" name="Rectangle 529"/>
          <p:cNvSpPr/>
          <p:nvPr/>
        </p:nvSpPr>
        <p:spPr>
          <a:xfrm>
            <a:off x="0" y="5334000"/>
            <a:ext cx="5486400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Đọc kĩ phần này để hiểu các khái niệm về đoạn vuông góc, đường xiên ...</a:t>
            </a:r>
            <a:endParaRPr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8" name="Line 530"/>
          <p:cNvSpPr/>
          <p:nvPr/>
        </p:nvSpPr>
        <p:spPr>
          <a:xfrm>
            <a:off x="5978525" y="4724400"/>
            <a:ext cx="1266825" cy="0"/>
          </a:xfrm>
          <a:prstGeom prst="line">
            <a:avLst/>
          </a:prstGeom>
          <a:ln w="38100" cap="flat" cmpd="sng">
            <a:solidFill>
              <a:srgbClr val="FFFF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79" name="Line 531"/>
          <p:cNvSpPr/>
          <p:nvPr/>
        </p:nvSpPr>
        <p:spPr>
          <a:xfrm flipH="1">
            <a:off x="5908675" y="2743200"/>
            <a:ext cx="1265238" cy="1981200"/>
          </a:xfrm>
          <a:prstGeom prst="line">
            <a:avLst/>
          </a:prstGeom>
          <a:ln w="28575" cap="flat" cmpd="sng">
            <a:solidFill>
              <a:srgbClr val="0000A8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9" name="Rectangle 26"/>
          <p:cNvSpPr/>
          <p:nvPr/>
        </p:nvSpPr>
        <p:spPr>
          <a:xfrm>
            <a:off x="0" y="-152400"/>
            <a:ext cx="9144000" cy="914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QUAN HỆ GIỮA ĐƯỜNG VUÔNG GÓC VÀ</a:t>
            </a:r>
          </a:p>
          <a:p>
            <a:pPr algn="ctr" eaLnBrk="0" hangingPunct="0"/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ĐƯỜNG XIÊN, ĐƯỜNG XIÊN VÀ HÌNH CHIẾU</a:t>
            </a:r>
            <a:endParaRPr sz="24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302000" y="190563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3.33333E-6 L -0.12292 3.3333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" grpId="0"/>
      <p:bldP spid="2409" grpId="0"/>
      <p:bldP spid="2410" grpId="0"/>
      <p:bldP spid="2423" grpId="0"/>
      <p:bldP spid="2501" grpId="0"/>
      <p:bldP spid="2574" grpId="0"/>
      <p:bldP spid="2575" grpId="0"/>
      <p:bldP spid="25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 rot="6608567">
            <a:off x="3619500" y="3638550"/>
            <a:ext cx="1676400" cy="2514600"/>
            <a:chOff x="1728" y="288"/>
            <a:chExt cx="2016" cy="2688"/>
          </a:xfrm>
        </p:grpSpPr>
        <p:sp>
          <p:nvSpPr>
            <p:cNvPr id="7190" name="AutoShape 20"/>
            <p:cNvSpPr/>
            <p:nvPr/>
          </p:nvSpPr>
          <p:spPr>
            <a:xfrm rot="-5400000">
              <a:off x="1392" y="624"/>
              <a:ext cx="2688" cy="2016"/>
            </a:xfrm>
            <a:prstGeom prst="rtTriangle">
              <a:avLst/>
            </a:prstGeom>
            <a:noFill/>
            <a:ln w="38100" cap="flat" cmpd="sng">
              <a:solidFill>
                <a:srgbClr val="FF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7191" name="AutoShape 21"/>
            <p:cNvSpPr/>
            <p:nvPr/>
          </p:nvSpPr>
          <p:spPr>
            <a:xfrm rot="-5400000">
              <a:off x="2616" y="1752"/>
              <a:ext cx="816" cy="576"/>
            </a:xfrm>
            <a:prstGeom prst="rtTriangle">
              <a:avLst/>
            </a:prstGeom>
            <a:noFill/>
            <a:ln w="38100" cap="flat" cmpd="sng">
              <a:solidFill>
                <a:srgbClr val="FF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2228850" y="3429000"/>
            <a:ext cx="1676400" cy="2514600"/>
            <a:chOff x="1728" y="288"/>
            <a:chExt cx="2016" cy="2688"/>
          </a:xfrm>
        </p:grpSpPr>
        <p:sp>
          <p:nvSpPr>
            <p:cNvPr id="7188" name="AutoShape 11"/>
            <p:cNvSpPr/>
            <p:nvPr/>
          </p:nvSpPr>
          <p:spPr>
            <a:xfrm rot="-5400000">
              <a:off x="1392" y="624"/>
              <a:ext cx="2688" cy="2016"/>
            </a:xfrm>
            <a:prstGeom prst="rtTriangle">
              <a:avLst/>
            </a:prstGeom>
            <a:noFill/>
            <a:ln w="38100" cap="flat" cmpd="sng">
              <a:solidFill>
                <a:srgbClr val="FF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7189" name="AutoShape 12"/>
            <p:cNvSpPr/>
            <p:nvPr/>
          </p:nvSpPr>
          <p:spPr>
            <a:xfrm rot="-5400000">
              <a:off x="2616" y="1752"/>
              <a:ext cx="816" cy="576"/>
            </a:xfrm>
            <a:prstGeom prst="rtTriangle">
              <a:avLst/>
            </a:prstGeom>
            <a:noFill/>
            <a:ln w="38100" cap="flat" cmpd="sng">
              <a:solidFill>
                <a:srgbClr val="FF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</p:grpSp>
      <p:sp>
        <p:nvSpPr>
          <p:cNvPr id="33796" name="Text Box 4"/>
          <p:cNvSpPr txBox="1"/>
          <p:nvPr/>
        </p:nvSpPr>
        <p:spPr>
          <a:xfrm>
            <a:off x="685800" y="1524000"/>
            <a:ext cx="8458200" cy="1877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điểm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thuộc đường thẳng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dùng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eke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vẽ và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tìm hình chi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 của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ẽ một đường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 góc MH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đường xiên MK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so sánh MH và MK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2819400" y="3505200"/>
            <a:ext cx="4095750" cy="2484438"/>
            <a:chOff x="1788" y="2208"/>
            <a:chExt cx="2580" cy="1565"/>
          </a:xfrm>
        </p:grpSpPr>
        <p:sp>
          <p:nvSpPr>
            <p:cNvPr id="7183" name="Line 5"/>
            <p:cNvSpPr/>
            <p:nvPr/>
          </p:nvSpPr>
          <p:spPr>
            <a:xfrm>
              <a:off x="1872" y="3744"/>
              <a:ext cx="2496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5" name="Text Box 7"/>
            <p:cNvSpPr txBox="1"/>
            <p:nvPr/>
          </p:nvSpPr>
          <p:spPr>
            <a:xfrm>
              <a:off x="1788" y="3408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0000FF"/>
                  </a:solidFill>
                </a:rPr>
                <a:t>a</a:t>
              </a:r>
              <a:endParaRPr b="1" dirty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7186" name="Text Box 9"/>
            <p:cNvSpPr txBox="1"/>
            <p:nvPr/>
          </p:nvSpPr>
          <p:spPr>
            <a:xfrm>
              <a:off x="2304" y="2208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0000FF"/>
                  </a:solidFill>
                </a:rPr>
                <a:t>M</a:t>
              </a:r>
              <a:endParaRPr b="1" dirty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7187" name="Oval 8"/>
            <p:cNvSpPr/>
            <p:nvPr/>
          </p:nvSpPr>
          <p:spPr>
            <a:xfrm>
              <a:off x="2448" y="2592"/>
              <a:ext cx="48" cy="4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</p:grpSp>
      <p:sp>
        <p:nvSpPr>
          <p:cNvPr id="33805" name="Text Box 13"/>
          <p:cNvSpPr txBox="1"/>
          <p:nvPr/>
        </p:nvSpPr>
        <p:spPr>
          <a:xfrm rot="-2879130">
            <a:off x="4008438" y="-1265237"/>
            <a:ext cx="762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6000" b="1" dirty="0">
                <a:solidFill>
                  <a:srgbClr val="0000FF"/>
                </a:solidFill>
                <a:latin typeface="VNI-Times" pitchFamily="2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33806" name="Line 14"/>
          <p:cNvSpPr/>
          <p:nvPr/>
        </p:nvSpPr>
        <p:spPr>
          <a:xfrm>
            <a:off x="3924300" y="4191000"/>
            <a:ext cx="0" cy="17367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8" name="Rectangle 16"/>
          <p:cNvSpPr/>
          <p:nvPr/>
        </p:nvSpPr>
        <p:spPr>
          <a:xfrm>
            <a:off x="3924300" y="5791200"/>
            <a:ext cx="152400" cy="152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VNI-Times" pitchFamily="2" charset="0"/>
            </a:endParaRPr>
          </a:p>
        </p:txBody>
      </p:sp>
      <p:sp>
        <p:nvSpPr>
          <p:cNvPr id="33809" name="Line 17"/>
          <p:cNvSpPr/>
          <p:nvPr/>
        </p:nvSpPr>
        <p:spPr>
          <a:xfrm>
            <a:off x="3962400" y="4191000"/>
            <a:ext cx="1295400" cy="17367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10" name="Text Box 18"/>
          <p:cNvSpPr txBox="1"/>
          <p:nvPr/>
        </p:nvSpPr>
        <p:spPr>
          <a:xfrm rot="-1507919">
            <a:off x="5715000" y="-1447800"/>
            <a:ext cx="762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6000" b="1" dirty="0">
                <a:solidFill>
                  <a:srgbClr val="0000FF"/>
                </a:solidFill>
                <a:latin typeface="VNI-Times" pitchFamily="2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33814" name="Text Box 22"/>
          <p:cNvSpPr txBox="1"/>
          <p:nvPr/>
        </p:nvSpPr>
        <p:spPr>
          <a:xfrm>
            <a:off x="3676650" y="5886450"/>
            <a:ext cx="60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VNI-Times" pitchFamily="2" charset="0"/>
              </a:rPr>
              <a:t>H</a:t>
            </a:r>
          </a:p>
        </p:txBody>
      </p:sp>
      <p:sp>
        <p:nvSpPr>
          <p:cNvPr id="33815" name="Text Box 23"/>
          <p:cNvSpPr txBox="1"/>
          <p:nvPr/>
        </p:nvSpPr>
        <p:spPr>
          <a:xfrm>
            <a:off x="5086350" y="5867400"/>
            <a:ext cx="60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K</a:t>
            </a:r>
            <a:endParaRPr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7182" name="Rectangle 26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QUAN HỆ GIỮA ĐƯỜNG VUÔNG GÓC VÀ </a:t>
            </a:r>
          </a:p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ĐƯỜNG XIÊN, ĐƯỜNG XIÊN VÀ HÌNH CHIẾU</a:t>
            </a:r>
            <a:endParaRPr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66389 L -0.05503 0.91111 " pathEditMode="fixed" rAng="0" ptsTypes="AA">
                                      <p:cBhvr>
                                        <p:cTn id="22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2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99 0.69329 L -0.08333 0.94884 " pathEditMode="fixed" rAng="0" ptsTypes="AA">
                                      <p:cBhvr>
                                        <p:cTn id="53" dur="2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12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805" grpId="0"/>
      <p:bldP spid="33808" grpId="0" animBg="1"/>
      <p:bldP spid="33810" grpId="0"/>
      <p:bldP spid="33814" grpId="0"/>
      <p:bldP spid="338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Line 14"/>
          <p:cNvSpPr/>
          <p:nvPr/>
        </p:nvSpPr>
        <p:spPr>
          <a:xfrm>
            <a:off x="4686300" y="4762500"/>
            <a:ext cx="0" cy="155416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7" name="Line 21"/>
          <p:cNvSpPr/>
          <p:nvPr/>
        </p:nvSpPr>
        <p:spPr>
          <a:xfrm>
            <a:off x="4705350" y="4781550"/>
            <a:ext cx="1009650" cy="154305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6" name="Line 20"/>
          <p:cNvSpPr/>
          <p:nvPr/>
        </p:nvSpPr>
        <p:spPr>
          <a:xfrm>
            <a:off x="4686300" y="4743450"/>
            <a:ext cx="1866900" cy="158115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3" name="Line 17"/>
          <p:cNvSpPr/>
          <p:nvPr/>
        </p:nvSpPr>
        <p:spPr>
          <a:xfrm>
            <a:off x="4686300" y="4743450"/>
            <a:ext cx="2552700" cy="158115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2" name="Text Box 6"/>
          <p:cNvSpPr txBox="1"/>
          <p:nvPr/>
        </p:nvSpPr>
        <p:spPr>
          <a:xfrm>
            <a:off x="762000" y="1600200"/>
            <a:ext cx="83820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giữa đường vuông góc và đường xiên</a:t>
            </a:r>
            <a:endParaRPr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4823" name="Text Box 7"/>
          <p:cNvSpPr txBox="1"/>
          <p:nvPr/>
        </p:nvSpPr>
        <p:spPr>
          <a:xfrm>
            <a:off x="609600" y="2514600"/>
            <a:ext cx="853440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b="1" dirty="0">
                <a:solidFill>
                  <a:srgbClr val="6600CC"/>
                </a:solidFill>
                <a:latin typeface="VNI-Times" pitchFamily="2" charset="0"/>
              </a:rPr>
              <a:t>  </a:t>
            </a:r>
            <a:r>
              <a:rPr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một điểm A nằm trên đường thẳng d,</a:t>
            </a:r>
            <a:r>
              <a:rPr lang="vi-VN" dirty="0">
                <a:latin typeface="VNI-Times" pitchFamily="2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 thể</a:t>
            </a:r>
            <a:r>
              <a:rPr lang="vi-VN" dirty="0">
                <a:latin typeface="VNI-Times" pitchFamily="2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kẻ được bao nhiêu đường vuông góc và bao nhiêu đường xiên đến đường thẳng d?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2667000" y="4152900"/>
            <a:ext cx="5562600" cy="2171700"/>
            <a:chOff x="1680" y="2616"/>
            <a:chExt cx="3504" cy="1368"/>
          </a:xfrm>
        </p:grpSpPr>
        <p:sp>
          <p:nvSpPr>
            <p:cNvPr id="8209" name="Text Box 13"/>
            <p:cNvSpPr txBox="1"/>
            <p:nvPr/>
          </p:nvSpPr>
          <p:spPr>
            <a:xfrm>
              <a:off x="2820" y="2616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8210" name="Oval 10"/>
            <p:cNvSpPr/>
            <p:nvPr/>
          </p:nvSpPr>
          <p:spPr>
            <a:xfrm>
              <a:off x="2928" y="2976"/>
              <a:ext cx="48" cy="4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8211" name="Line 8"/>
            <p:cNvSpPr/>
            <p:nvPr/>
          </p:nvSpPr>
          <p:spPr>
            <a:xfrm>
              <a:off x="1728" y="3984"/>
              <a:ext cx="3456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2" name="Text Box 9"/>
            <p:cNvSpPr txBox="1"/>
            <p:nvPr/>
          </p:nvSpPr>
          <p:spPr>
            <a:xfrm>
              <a:off x="1680" y="3600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rgbClr val="0000FF"/>
                  </a:solidFill>
                  <a:latin typeface="VNI-Times" pitchFamily="2" charset="0"/>
                </a:rPr>
                <a:t>d</a:t>
              </a:r>
            </a:p>
          </p:txBody>
        </p:sp>
      </p:grpSp>
      <p:sp>
        <p:nvSpPr>
          <p:cNvPr id="34831" name="Rectangle 15"/>
          <p:cNvSpPr/>
          <p:nvPr/>
        </p:nvSpPr>
        <p:spPr>
          <a:xfrm>
            <a:off x="4686300" y="6172200"/>
            <a:ext cx="152400" cy="152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VNI-Times" pitchFamily="2" charset="0"/>
            </a:endParaRPr>
          </a:p>
        </p:txBody>
      </p:sp>
      <p:sp>
        <p:nvSpPr>
          <p:cNvPr id="34834" name="Line 18"/>
          <p:cNvSpPr/>
          <p:nvPr/>
        </p:nvSpPr>
        <p:spPr>
          <a:xfrm flipH="1">
            <a:off x="3505200" y="4800600"/>
            <a:ext cx="1143000" cy="15240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5" name="Line 19"/>
          <p:cNvSpPr/>
          <p:nvPr/>
        </p:nvSpPr>
        <p:spPr>
          <a:xfrm flipH="1">
            <a:off x="4114800" y="4800600"/>
            <a:ext cx="533400" cy="15240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8" name="Text Box 22"/>
          <p:cNvSpPr txBox="1"/>
          <p:nvPr/>
        </p:nvSpPr>
        <p:spPr>
          <a:xfrm>
            <a:off x="2971800" y="5791200"/>
            <a:ext cx="762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VNI-Times" pitchFamily="2" charset="0"/>
              </a:rPr>
              <a:t>…</a:t>
            </a:r>
          </a:p>
        </p:txBody>
      </p:sp>
      <p:sp>
        <p:nvSpPr>
          <p:cNvPr id="34839" name="Text Box 23"/>
          <p:cNvSpPr txBox="1"/>
          <p:nvPr/>
        </p:nvSpPr>
        <p:spPr>
          <a:xfrm>
            <a:off x="7200900" y="5791200"/>
            <a:ext cx="762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VNI-Times" pitchFamily="2" charset="0"/>
              </a:rPr>
              <a:t>…</a:t>
            </a:r>
          </a:p>
        </p:txBody>
      </p:sp>
      <p:sp>
        <p:nvSpPr>
          <p:cNvPr id="8208" name="Rectangle 26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QUAN HỆ GIỮA ĐƯỜNG VUÔNG GÓC VÀ</a:t>
            </a:r>
          </a:p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ĐƯỜNG XIÊN, ĐƯỜNG XIÊN VÀ HÌNH CHIẾU</a:t>
            </a:r>
            <a:endParaRPr lang="vi-VN"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rev="1"/>
      <p:bldP spid="34823" grpId="0"/>
      <p:bldP spid="34831" grpId="0" animBg="1"/>
      <p:bldP spid="34838" grpId="0"/>
      <p:bldP spid="348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ext Box 7"/>
          <p:cNvSpPr txBox="1"/>
          <p:nvPr/>
        </p:nvSpPr>
        <p:spPr>
          <a:xfrm>
            <a:off x="0" y="1676400"/>
            <a:ext cx="8839200" cy="1384995"/>
          </a:xfrm>
          <a:prstGeom prst="rect">
            <a:avLst/>
          </a:prstGeom>
          <a:noFill/>
          <a:ln w="2857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Trong c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đường xiên và đường vuông góc kẻ từ một điểm ở ngoài một đường thẳng đến đường thẳng đó, đường vuông góc là đường ngắn nhất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24" name="Text Box 17"/>
          <p:cNvSpPr txBox="1"/>
          <p:nvPr/>
        </p:nvSpPr>
        <p:spPr>
          <a:xfrm>
            <a:off x="3219450" y="3986530"/>
            <a:ext cx="3962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dirty="0">
                <a:latin typeface="VNI-Times" pitchFamily="2" charset="0"/>
              </a:rPr>
              <a:t>.</a:t>
            </a:r>
          </a:p>
        </p:txBody>
      </p:sp>
      <p:sp>
        <p:nvSpPr>
          <p:cNvPr id="9232" name="Rectangle 4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QUAN H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 GIỮA ĐƯỜNG VUÔNG GÓC 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ĐƯỜNG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XIÊN, </a:t>
            </a:r>
          </a:p>
          <a:p>
            <a:pPr algn="ctr"/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XIÊN VÀ HÌNH CHIẾU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3505200"/>
            <a:ext cx="5373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d) Đọc và làm theo yêu cầu sgk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/>
          <p:nvPr/>
        </p:nvSpPr>
        <p:spPr>
          <a:xfrm>
            <a:off x="0" y="1619250"/>
            <a:ext cx="9144000" cy="1877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hoạt động sau để hiểu thêm quan hệ giữa đường vuông góc và đường xiên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Đọc và làm theo yêu cầu sgk (hs thực hiện)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b,c) Đọc, làm theo và ghi nhớ (hs thực hiện)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Rectangle 17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QUAN HỆ GIỮA ĐƯỜNG VUÔNG GÓC VÀ</a:t>
            </a:r>
          </a:p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ĐƯỜNG XIÊN, ĐƯỜNG XIÊN VÀ HÌNH CHIẾU</a:t>
            </a:r>
            <a:endParaRPr lang="vi-VN"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Grp="1" noChangeAspect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-69850" y="457200"/>
            <a:ext cx="9213850" cy="6400800"/>
          </a:xfrm>
        </p:spPr>
      </p:pic>
      <p:sp>
        <p:nvSpPr>
          <p:cNvPr id="29703" name="Rectangle 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sz="3600" dirty="0"/>
              <a:t>     </a:t>
            </a:r>
            <a:r>
              <a:rPr sz="3600" dirty="0">
                <a:solidFill>
                  <a:schemeClr val="bg1"/>
                </a:solidFill>
              </a:rPr>
              <a:t>Ai bơi xa nhất ?          Ai bơi gần nhất?</a:t>
            </a:r>
          </a:p>
        </p:txBody>
      </p:sp>
      <p:pic>
        <p:nvPicPr>
          <p:cNvPr id="29702" name="Picture 6" descr="Wint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5"/>
          <p:cNvSpPr txBox="1"/>
          <p:nvPr/>
        </p:nvSpPr>
        <p:spPr>
          <a:xfrm>
            <a:off x="1447800" y="3124200"/>
            <a:ext cx="990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VNI-Times" pitchFamily="2" charset="0"/>
              </a:rPr>
              <a:t>1</a:t>
            </a:r>
          </a:p>
        </p:txBody>
      </p:sp>
      <p:sp>
        <p:nvSpPr>
          <p:cNvPr id="11270" name="Text Box 6"/>
          <p:cNvSpPr txBox="1"/>
          <p:nvPr/>
        </p:nvSpPr>
        <p:spPr>
          <a:xfrm>
            <a:off x="3429000" y="2895600"/>
            <a:ext cx="762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VNI-Times" pitchFamily="2" charset="0"/>
              </a:rPr>
              <a:t>2</a:t>
            </a:r>
          </a:p>
        </p:txBody>
      </p:sp>
      <p:sp>
        <p:nvSpPr>
          <p:cNvPr id="11271" name="Text Box 7"/>
          <p:cNvSpPr txBox="1"/>
          <p:nvPr/>
        </p:nvSpPr>
        <p:spPr>
          <a:xfrm>
            <a:off x="5638800" y="32004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VNI-Times" pitchFamily="2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0" y="462915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Souvir" pitchFamily="2" charset="0"/>
                <a:ea typeface="+mn-ea"/>
                <a:cs typeface="+mn-cs"/>
              </a:rPr>
              <a:t>BAØI TAÄP</a:t>
            </a:r>
          </a:p>
        </p:txBody>
      </p:sp>
      <p:sp>
        <p:nvSpPr>
          <p:cNvPr id="43016" name="Text Box 8"/>
          <p:cNvSpPr txBox="1"/>
          <p:nvPr/>
        </p:nvSpPr>
        <p:spPr>
          <a:xfrm>
            <a:off x="2228850" y="1600200"/>
            <a:ext cx="6629400" cy="4327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10000"/>
              </a:spcBef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11. Bi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 rằng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&lt; AC. Trong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kết luận sau kết luận nào đúng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sao?</a:t>
            </a:r>
          </a:p>
          <a:p>
            <a:pPr>
              <a:spcBef>
                <a:spcPct val="50000"/>
              </a:spcBef>
            </a:pPr>
            <a:r>
              <a:rPr dirty="0">
                <a:latin typeface="VNI-Times" pitchFamily="2" charset="0"/>
              </a:rPr>
              <a:t>   a) HB = HC</a:t>
            </a:r>
          </a:p>
          <a:p>
            <a:pPr>
              <a:spcBef>
                <a:spcPct val="50000"/>
              </a:spcBef>
            </a:pPr>
            <a:r>
              <a:rPr dirty="0">
                <a:latin typeface="VNI-Times" pitchFamily="2" charset="0"/>
              </a:rPr>
              <a:t>   b) HB &gt; HC</a:t>
            </a:r>
          </a:p>
          <a:p>
            <a:pPr>
              <a:spcBef>
                <a:spcPct val="50000"/>
              </a:spcBef>
            </a:pPr>
            <a:r>
              <a:rPr dirty="0">
                <a:latin typeface="VNI-Times" pitchFamily="2" charset="0"/>
              </a:rPr>
              <a:t>   c) HB &lt; HC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5181600" y="3505200"/>
            <a:ext cx="3638550" cy="2774950"/>
            <a:chOff x="3168" y="2304"/>
            <a:chExt cx="2292" cy="1748"/>
          </a:xfrm>
        </p:grpSpPr>
        <p:sp>
          <p:nvSpPr>
            <p:cNvPr id="14347" name="Line 10"/>
            <p:cNvSpPr/>
            <p:nvPr/>
          </p:nvSpPr>
          <p:spPr>
            <a:xfrm>
              <a:off x="3300" y="3504"/>
              <a:ext cx="1917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8" name="Line 11"/>
            <p:cNvSpPr/>
            <p:nvPr/>
          </p:nvSpPr>
          <p:spPr>
            <a:xfrm>
              <a:off x="3888" y="2592"/>
              <a:ext cx="0" cy="91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9" name="Line 12"/>
            <p:cNvSpPr/>
            <p:nvPr/>
          </p:nvSpPr>
          <p:spPr>
            <a:xfrm flipH="1">
              <a:off x="3300" y="2592"/>
              <a:ext cx="588" cy="91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0" name="Rectangle 13"/>
            <p:cNvSpPr/>
            <p:nvPr/>
          </p:nvSpPr>
          <p:spPr>
            <a:xfrm>
              <a:off x="3888" y="3408"/>
              <a:ext cx="96" cy="96"/>
            </a:xfrm>
            <a:prstGeom prst="rect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14351" name="Text Box 15"/>
            <p:cNvSpPr txBox="1"/>
            <p:nvPr/>
          </p:nvSpPr>
          <p:spPr>
            <a:xfrm>
              <a:off x="3756" y="2304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4352" name="Text Box 16"/>
            <p:cNvSpPr txBox="1"/>
            <p:nvPr/>
          </p:nvSpPr>
          <p:spPr>
            <a:xfrm>
              <a:off x="3756" y="3468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H</a:t>
              </a:r>
            </a:p>
          </p:txBody>
        </p:sp>
        <p:sp>
          <p:nvSpPr>
            <p:cNvPr id="14353" name="Text Box 17"/>
            <p:cNvSpPr txBox="1"/>
            <p:nvPr/>
          </p:nvSpPr>
          <p:spPr>
            <a:xfrm>
              <a:off x="5124" y="3456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14354" name="Line 18"/>
            <p:cNvSpPr/>
            <p:nvPr/>
          </p:nvSpPr>
          <p:spPr>
            <a:xfrm>
              <a:off x="3888" y="2592"/>
              <a:ext cx="1344" cy="91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5" name="Text Box 19"/>
            <p:cNvSpPr txBox="1"/>
            <p:nvPr/>
          </p:nvSpPr>
          <p:spPr>
            <a:xfrm>
              <a:off x="3168" y="3456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B</a:t>
              </a:r>
            </a:p>
          </p:txBody>
        </p:sp>
        <p:sp>
          <p:nvSpPr>
            <p:cNvPr id="14356" name="Text Box 20"/>
            <p:cNvSpPr txBox="1"/>
            <p:nvPr/>
          </p:nvSpPr>
          <p:spPr>
            <a:xfrm>
              <a:off x="3600" y="3744"/>
              <a:ext cx="81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i="1" dirty="0">
                  <a:solidFill>
                    <a:srgbClr val="0000FF"/>
                  </a:solidFill>
                  <a:latin typeface="VNI-Times" pitchFamily="2" charset="0"/>
                </a:rPr>
                <a:t>Hình 11</a:t>
              </a:r>
            </a:p>
          </p:txBody>
        </p:sp>
      </p:grpSp>
      <p:pic>
        <p:nvPicPr>
          <p:cNvPr id="43029" name="Picture 21" descr="ban t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4953000"/>
            <a:ext cx="1152525" cy="101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30" name="Oval 22"/>
          <p:cNvSpPr/>
          <p:nvPr/>
        </p:nvSpPr>
        <p:spPr>
          <a:xfrm>
            <a:off x="2581275" y="5410200"/>
            <a:ext cx="533400" cy="457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b="1" dirty="0">
              <a:latin typeface="VNI-Times" pitchFamily="2" charset="0"/>
            </a:endParaRPr>
          </a:p>
        </p:txBody>
      </p:sp>
      <p:sp>
        <p:nvSpPr>
          <p:cNvPr id="14346" name="Rectangle 2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QUAN HỆ GIỮA ĐƯỜNG VUÔNG GÓC VÀ</a:t>
            </a:r>
          </a:p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ĐƯỜNG XIÊN, ĐƯỜNG XIÊN VÀ HÌNH CHIẾU</a:t>
            </a:r>
            <a:endParaRPr lang="vi-VN"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  <p:bldP spid="43016" grpId="0"/>
      <p:bldP spid="4303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19050" y="46101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tập</a:t>
            </a:r>
          </a:p>
        </p:txBody>
      </p:sp>
      <p:sp>
        <p:nvSpPr>
          <p:cNvPr id="44051" name="Text Box 19"/>
          <p:cNvSpPr txBox="1"/>
          <p:nvPr/>
        </p:nvSpPr>
        <p:spPr>
          <a:xfrm>
            <a:off x="2152650" y="1371600"/>
            <a:ext cx="6991350" cy="2492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bơi nâng dần khoảng cách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hàng ngày bạn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xu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ất phát từ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ày thứ nhất bạn bơi đến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ày thứ hai bạn bơi đến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ày thứ ba bạn bơi đến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C,…(hình 12).</a:t>
            </a:r>
          </a:p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ỏi rằng bạn Nam tập bơi như thế có đúng mục đích đề ra hay không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</a:p>
        </p:txBody>
      </p:sp>
      <p:pic>
        <p:nvPicPr>
          <p:cNvPr id="44052" name="Picture 20" descr="bt9-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886200"/>
            <a:ext cx="4514850" cy="252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Rectangle 21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QUAN HỆ GIỮA ĐƯỜNG VUÔNG GÓC VÀ</a:t>
            </a:r>
          </a:p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ĐƯỜNG XIÊN, ĐƯỜNG XIÊN VÀ HÌNH CHIẾU</a:t>
            </a:r>
            <a:endParaRPr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556</Words>
  <Application>Microsoft Office PowerPoint</Application>
  <PresentationFormat>On-screen Show (4:3)</PresentationFormat>
  <Paragraphs>77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Ai bơi xa nhất ?          Ai bơi gần nhất?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Thien Nhan</dc:creator>
  <cp:lastModifiedBy>Admin</cp:lastModifiedBy>
  <cp:revision>159</cp:revision>
  <dcterms:created xsi:type="dcterms:W3CDTF">2009-03-10T05:48:00Z</dcterms:created>
  <dcterms:modified xsi:type="dcterms:W3CDTF">2020-04-26T00:51:45Z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