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5" r:id="rId2"/>
    <p:sldId id="27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4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8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37550-1E27-46C0-8FDF-E444F55A6391}" type="datetimeFigureOut">
              <a:rPr lang="en-US" smtClean="0"/>
              <a:t>15/4/2020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B6D91-8F8B-4FB2-831B-30F61D86F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43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156155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584624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155369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13125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83368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26177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13093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01048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6479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25686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023831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16166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A0A2-2D39-406A-A014-CE20C545EE04}" type="datetimeFigureOut">
              <a:rPr lang="en-US" smtClean="0"/>
              <a:t>15/4/2020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DBD0A-9D53-4A52-9450-CEB07A230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05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A0A2-2D39-406A-A014-CE20C545EE04}" type="datetimeFigureOut">
              <a:rPr lang="en-US" smtClean="0"/>
              <a:t>15/4/2020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DBD0A-9D53-4A52-9450-CEB07A230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2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A0A2-2D39-406A-A014-CE20C545EE04}" type="datetimeFigureOut">
              <a:rPr lang="en-US" smtClean="0"/>
              <a:t>15/4/2020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DBD0A-9D53-4A52-9450-CEB07A230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588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3BA7-E7D4-48D1-A0C6-3D75853A4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1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A0A2-2D39-406A-A014-CE20C545EE04}" type="datetimeFigureOut">
              <a:rPr lang="en-US" smtClean="0"/>
              <a:t>15/4/2020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DBD0A-9D53-4A52-9450-CEB07A230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5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A0A2-2D39-406A-A014-CE20C545EE04}" type="datetimeFigureOut">
              <a:rPr lang="en-US" smtClean="0"/>
              <a:t>15/4/2020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DBD0A-9D53-4A52-9450-CEB07A230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70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A0A2-2D39-406A-A014-CE20C545EE04}" type="datetimeFigureOut">
              <a:rPr lang="en-US" smtClean="0"/>
              <a:t>15/4/2020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DBD0A-9D53-4A52-9450-CEB07A230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30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A0A2-2D39-406A-A014-CE20C545EE04}" type="datetimeFigureOut">
              <a:rPr lang="en-US" smtClean="0"/>
              <a:t>15/4/2020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DBD0A-9D53-4A52-9450-CEB07A230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3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A0A2-2D39-406A-A014-CE20C545EE04}" type="datetimeFigureOut">
              <a:rPr lang="en-US" smtClean="0"/>
              <a:t>15/4/2020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DBD0A-9D53-4A52-9450-CEB07A230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7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A0A2-2D39-406A-A014-CE20C545EE04}" type="datetimeFigureOut">
              <a:rPr lang="en-US" smtClean="0"/>
              <a:t>15/4/2020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DBD0A-9D53-4A52-9450-CEB07A230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49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A0A2-2D39-406A-A014-CE20C545EE04}" type="datetimeFigureOut">
              <a:rPr lang="en-US" smtClean="0"/>
              <a:t>15/4/2020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DBD0A-9D53-4A52-9450-CEB07A230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93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A0A2-2D39-406A-A014-CE20C545EE04}" type="datetimeFigureOut">
              <a:rPr lang="en-US" smtClean="0"/>
              <a:t>15/4/2020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DBD0A-9D53-4A52-9450-CEB07A230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20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8A0A2-2D39-406A-A014-CE20C545EE04}" type="datetimeFigureOut">
              <a:rPr lang="en-US" smtClean="0"/>
              <a:t>15/4/2020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DBD0A-9D53-4A52-9450-CEB07A230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298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5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5.wmf"/><Relationship Id="rId4" Type="http://schemas.openxmlformats.org/officeDocument/2006/relationships/audio" Target="../media/audio1.wav"/><Relationship Id="rId9" Type="http://schemas.openxmlformats.org/officeDocument/2006/relationships/oleObject" Target="../embeddings/oleObject3.bin"/><Relationship Id="rId1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3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Mglas00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19162"/>
            <a:ext cx="4360863" cy="266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3516923"/>
            <a:ext cx="76263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24</a:t>
            </a:r>
          </a:p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43:  ẢNH CỦA MỘT VẬT TẠO BỞI </a:t>
            </a:r>
          </a:p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THẤU KÍNH HỘI TỤ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2800" y="5650468"/>
            <a:ext cx="4615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 THỰC HIỆN: NGUYỄN THỊ TUYẾN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762000"/>
            <a:ext cx="4287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THCS THẠNH TRỊ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50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Rectangle 5"/>
          <p:cNvSpPr>
            <a:spLocks noChangeArrowheads="1"/>
          </p:cNvSpPr>
          <p:nvPr/>
        </p:nvSpPr>
        <p:spPr bwMode="gray">
          <a:xfrm>
            <a:off x="1965325" y="228600"/>
            <a:ext cx="4800600" cy="7699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sz="2200" dirty="0">
                <a:latin typeface="Times New Roman" pitchFamily="18" charset="0"/>
              </a:rPr>
              <a:t>Đặc điểm ảnh của một vật tạo bởi</a:t>
            </a:r>
          </a:p>
          <a:p>
            <a:pPr algn="ctr">
              <a:defRPr/>
            </a:pPr>
            <a:r>
              <a:rPr lang="en-US" dirty="0">
                <a:latin typeface="Times New Roman" pitchFamily="18" charset="0"/>
              </a:rPr>
              <a:t>THẤU KÍNH HỘI TỤ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gray">
          <a:xfrm>
            <a:off x="654050" y="1600200"/>
            <a:ext cx="2971800" cy="739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Đặt vật ngoài khoảng</a:t>
            </a:r>
          </a:p>
          <a:p>
            <a:pPr algn="ctr">
              <a:defRPr/>
            </a:pPr>
            <a:r>
              <a:rPr lang="en-US">
                <a:latin typeface="Times New Roman" pitchFamily="18" charset="0"/>
              </a:rPr>
              <a:t>tiêu cự (d &gt; f)</a:t>
            </a: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gray">
          <a:xfrm>
            <a:off x="5715000" y="1600200"/>
            <a:ext cx="2971800" cy="739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Đặt vật trong khoảng</a:t>
            </a:r>
          </a:p>
          <a:p>
            <a:pPr algn="ctr">
              <a:defRPr/>
            </a:pPr>
            <a:r>
              <a:rPr lang="en-US">
                <a:latin typeface="Times New Roman" pitchFamily="18" charset="0"/>
              </a:rPr>
              <a:t>tiêu cự (d &lt; f)</a:t>
            </a: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gray">
          <a:xfrm>
            <a:off x="184150" y="3281652"/>
            <a:ext cx="1752600" cy="739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dirty="0">
                <a:latin typeface="Times New Roman" pitchFamily="18" charset="0"/>
              </a:rPr>
              <a:t>Vật ở rất </a:t>
            </a:r>
          </a:p>
          <a:p>
            <a:pPr algn="ctr">
              <a:defRPr/>
            </a:pPr>
            <a:r>
              <a:rPr lang="en-US" dirty="0">
                <a:latin typeface="Times New Roman" pitchFamily="18" charset="0"/>
              </a:rPr>
              <a:t>xa thấu kính</a:t>
            </a:r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gray">
          <a:xfrm>
            <a:off x="2362200" y="3371850"/>
            <a:ext cx="1143000" cy="434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dirty="0">
                <a:latin typeface="Times New Roman" pitchFamily="18" charset="0"/>
              </a:rPr>
              <a:t>d &gt; 2f</a:t>
            </a:r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gray">
          <a:xfrm>
            <a:off x="3886200" y="3359727"/>
            <a:ext cx="1143000" cy="4000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dirty="0">
                <a:latin typeface="Times New Roman" pitchFamily="18" charset="0"/>
              </a:rPr>
              <a:t>f &lt;d &lt; 2f</a:t>
            </a:r>
          </a:p>
        </p:txBody>
      </p:sp>
      <p:sp>
        <p:nvSpPr>
          <p:cNvPr id="62475" name="Rectangle 11"/>
          <p:cNvSpPr>
            <a:spLocks noChangeArrowheads="1"/>
          </p:cNvSpPr>
          <p:nvPr/>
        </p:nvSpPr>
        <p:spPr bwMode="gray">
          <a:xfrm>
            <a:off x="184150" y="4784725"/>
            <a:ext cx="1905000" cy="739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dirty="0">
                <a:latin typeface="Times New Roman" pitchFamily="18" charset="0"/>
              </a:rPr>
              <a:t>ảnh nhỏ hơn vật có vị trí d’ = f</a:t>
            </a:r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gray">
          <a:xfrm>
            <a:off x="2362200" y="4799013"/>
            <a:ext cx="1143000" cy="739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dirty="0">
                <a:latin typeface="Times New Roman" pitchFamily="18" charset="0"/>
              </a:rPr>
              <a:t>ảnh nhỏ hơn vật</a:t>
            </a:r>
          </a:p>
        </p:txBody>
      </p:sp>
      <p:sp>
        <p:nvSpPr>
          <p:cNvPr id="62477" name="Rectangle 13"/>
          <p:cNvSpPr>
            <a:spLocks noChangeArrowheads="1"/>
          </p:cNvSpPr>
          <p:nvPr/>
        </p:nvSpPr>
        <p:spPr bwMode="gray">
          <a:xfrm>
            <a:off x="3886200" y="4806950"/>
            <a:ext cx="1143000" cy="739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dirty="0">
                <a:latin typeface="Times New Roman" pitchFamily="18" charset="0"/>
              </a:rPr>
              <a:t>ảnh to hơn vật</a:t>
            </a:r>
          </a:p>
        </p:txBody>
      </p:sp>
      <p:cxnSp>
        <p:nvCxnSpPr>
          <p:cNvPr id="62478" name="AutoShape 14"/>
          <p:cNvCxnSpPr>
            <a:cxnSpLocks noChangeShapeType="1"/>
            <a:stCxn id="62469" idx="2"/>
            <a:endCxn id="62470" idx="0"/>
          </p:cNvCxnSpPr>
          <p:nvPr/>
        </p:nvCxnSpPr>
        <p:spPr bwMode="auto">
          <a:xfrm flipH="1">
            <a:off x="2139950" y="998537"/>
            <a:ext cx="2225675" cy="601663"/>
          </a:xfrm>
          <a:prstGeom prst="straightConnector1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479" name="AutoShape 15"/>
          <p:cNvCxnSpPr>
            <a:cxnSpLocks noChangeShapeType="1"/>
            <a:stCxn id="62469" idx="2"/>
            <a:endCxn id="62471" idx="0"/>
          </p:cNvCxnSpPr>
          <p:nvPr/>
        </p:nvCxnSpPr>
        <p:spPr bwMode="auto">
          <a:xfrm>
            <a:off x="4365625" y="998537"/>
            <a:ext cx="2835275" cy="601663"/>
          </a:xfrm>
          <a:prstGeom prst="straightConnector1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480" name="AutoShape 16"/>
          <p:cNvCxnSpPr>
            <a:cxnSpLocks noChangeShapeType="1"/>
            <a:stCxn id="62470" idx="2"/>
            <a:endCxn id="62472" idx="0"/>
          </p:cNvCxnSpPr>
          <p:nvPr/>
        </p:nvCxnSpPr>
        <p:spPr bwMode="auto">
          <a:xfrm flipH="1">
            <a:off x="1060450" y="2339975"/>
            <a:ext cx="1079500" cy="941677"/>
          </a:xfrm>
          <a:prstGeom prst="straightConnector1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481" name="AutoShape 17"/>
          <p:cNvCxnSpPr>
            <a:cxnSpLocks noChangeShapeType="1"/>
            <a:stCxn id="62470" idx="2"/>
            <a:endCxn id="62473" idx="0"/>
          </p:cNvCxnSpPr>
          <p:nvPr/>
        </p:nvCxnSpPr>
        <p:spPr bwMode="auto">
          <a:xfrm>
            <a:off x="2139950" y="2339975"/>
            <a:ext cx="793750" cy="1031875"/>
          </a:xfrm>
          <a:prstGeom prst="straightConnector1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482" name="AutoShape 18"/>
          <p:cNvCxnSpPr>
            <a:cxnSpLocks noChangeShapeType="1"/>
            <a:stCxn id="62470" idx="2"/>
            <a:endCxn id="62474" idx="0"/>
          </p:cNvCxnSpPr>
          <p:nvPr/>
        </p:nvCxnSpPr>
        <p:spPr bwMode="auto">
          <a:xfrm>
            <a:off x="2139950" y="2339975"/>
            <a:ext cx="2317750" cy="1019752"/>
          </a:xfrm>
          <a:prstGeom prst="straightConnector1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483" name="Rectangle 19"/>
          <p:cNvSpPr>
            <a:spLocks noChangeArrowheads="1"/>
          </p:cNvSpPr>
          <p:nvPr/>
        </p:nvSpPr>
        <p:spPr bwMode="gray">
          <a:xfrm>
            <a:off x="1308100" y="5953125"/>
            <a:ext cx="2971800" cy="739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dirty="0">
                <a:latin typeface="Times New Roman" pitchFamily="18" charset="0"/>
              </a:rPr>
              <a:t>Ảnh thật ngược chiều so với vật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</p:txBody>
      </p:sp>
      <p:cxnSp>
        <p:nvCxnSpPr>
          <p:cNvPr id="62484" name="AutoShape 20"/>
          <p:cNvCxnSpPr>
            <a:cxnSpLocks noChangeShapeType="1"/>
            <a:stCxn id="62472" idx="2"/>
            <a:endCxn id="62475" idx="0"/>
          </p:cNvCxnSpPr>
          <p:nvPr/>
        </p:nvCxnSpPr>
        <p:spPr bwMode="auto">
          <a:xfrm>
            <a:off x="1060450" y="4021427"/>
            <a:ext cx="76200" cy="763298"/>
          </a:xfrm>
          <a:prstGeom prst="straightConnector1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485" name="AutoShape 21"/>
          <p:cNvCxnSpPr>
            <a:cxnSpLocks noChangeShapeType="1"/>
            <a:stCxn id="62473" idx="2"/>
            <a:endCxn id="62476" idx="0"/>
          </p:cNvCxnSpPr>
          <p:nvPr/>
        </p:nvCxnSpPr>
        <p:spPr bwMode="auto">
          <a:xfrm>
            <a:off x="2933700" y="3806825"/>
            <a:ext cx="0" cy="992188"/>
          </a:xfrm>
          <a:prstGeom prst="straightConnector1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486" name="AutoShape 22"/>
          <p:cNvCxnSpPr>
            <a:cxnSpLocks noChangeShapeType="1"/>
            <a:stCxn id="62474" idx="2"/>
            <a:endCxn id="62477" idx="0"/>
          </p:cNvCxnSpPr>
          <p:nvPr/>
        </p:nvCxnSpPr>
        <p:spPr bwMode="auto">
          <a:xfrm>
            <a:off x="4457700" y="3759777"/>
            <a:ext cx="0" cy="1047173"/>
          </a:xfrm>
          <a:prstGeom prst="straightConnector1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487" name="AutoShape 23"/>
          <p:cNvCxnSpPr>
            <a:cxnSpLocks noChangeShapeType="1"/>
            <a:stCxn id="62475" idx="2"/>
            <a:endCxn id="62483" idx="0"/>
          </p:cNvCxnSpPr>
          <p:nvPr/>
        </p:nvCxnSpPr>
        <p:spPr bwMode="auto">
          <a:xfrm>
            <a:off x="1136650" y="5543550"/>
            <a:ext cx="1657350" cy="390525"/>
          </a:xfrm>
          <a:prstGeom prst="straightConnector1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488" name="AutoShape 24"/>
          <p:cNvCxnSpPr>
            <a:cxnSpLocks noChangeShapeType="1"/>
            <a:stCxn id="62476" idx="2"/>
            <a:endCxn id="62483" idx="0"/>
          </p:cNvCxnSpPr>
          <p:nvPr/>
        </p:nvCxnSpPr>
        <p:spPr bwMode="auto">
          <a:xfrm flipH="1">
            <a:off x="2794000" y="5557838"/>
            <a:ext cx="139700" cy="376237"/>
          </a:xfrm>
          <a:prstGeom prst="straightConnector1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489" name="AutoShape 25"/>
          <p:cNvCxnSpPr>
            <a:cxnSpLocks noChangeShapeType="1"/>
            <a:stCxn id="62477" idx="2"/>
            <a:endCxn id="62483" idx="0"/>
          </p:cNvCxnSpPr>
          <p:nvPr/>
        </p:nvCxnSpPr>
        <p:spPr bwMode="auto">
          <a:xfrm flipH="1">
            <a:off x="2794000" y="5565775"/>
            <a:ext cx="1663700" cy="368300"/>
          </a:xfrm>
          <a:prstGeom prst="straightConnector1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490" name="Rectangle 26"/>
          <p:cNvSpPr>
            <a:spLocks noChangeArrowheads="1"/>
          </p:cNvSpPr>
          <p:nvPr/>
        </p:nvSpPr>
        <p:spPr bwMode="gray">
          <a:xfrm>
            <a:off x="6324600" y="3806825"/>
            <a:ext cx="1752600" cy="1044575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69804"/>
                  <a:invGamma/>
                </a:schemeClr>
              </a:gs>
            </a:gsLst>
            <a:lin ang="0" scaled="1"/>
          </a:gradFill>
          <a:ln w="38100">
            <a:solidFill>
              <a:srgbClr val="0000FF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dirty="0">
                <a:latin typeface="Times New Roman" pitchFamily="18" charset="0"/>
              </a:rPr>
              <a:t>* Ảnh ảo</a:t>
            </a:r>
          </a:p>
          <a:p>
            <a:pPr>
              <a:defRPr/>
            </a:pPr>
            <a:r>
              <a:rPr lang="en-US" dirty="0">
                <a:latin typeface="Times New Roman" pitchFamily="18" charset="0"/>
              </a:rPr>
              <a:t>* Cùng chiều</a:t>
            </a:r>
          </a:p>
          <a:p>
            <a:pPr>
              <a:defRPr/>
            </a:pPr>
            <a:r>
              <a:rPr lang="en-US" dirty="0">
                <a:latin typeface="Times New Roman" pitchFamily="18" charset="0"/>
              </a:rPr>
              <a:t>* Lớn hơn vật</a:t>
            </a:r>
          </a:p>
        </p:txBody>
      </p:sp>
      <p:cxnSp>
        <p:nvCxnSpPr>
          <p:cNvPr id="62491" name="AutoShape 27"/>
          <p:cNvCxnSpPr>
            <a:cxnSpLocks noChangeShapeType="1"/>
            <a:stCxn id="62471" idx="2"/>
            <a:endCxn id="62490" idx="0"/>
          </p:cNvCxnSpPr>
          <p:nvPr/>
        </p:nvCxnSpPr>
        <p:spPr bwMode="auto">
          <a:xfrm>
            <a:off x="7200900" y="2339975"/>
            <a:ext cx="0" cy="1466850"/>
          </a:xfrm>
          <a:prstGeom prst="straightConnector1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82612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6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6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6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6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6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6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 animBg="1"/>
      <p:bldP spid="62470" grpId="0" animBg="1"/>
      <p:bldP spid="62471" grpId="0" animBg="1"/>
      <p:bldP spid="62472" grpId="0" animBg="1"/>
      <p:bldP spid="62473" grpId="0" animBg="1"/>
      <p:bldP spid="62474" grpId="0" animBg="1"/>
      <p:bldP spid="62475" grpId="0" animBg="1"/>
      <p:bldP spid="62476" grpId="0" animBg="1"/>
      <p:bldP spid="62477" grpId="0" animBg="1"/>
      <p:bldP spid="62483" grpId="0" animBg="1"/>
      <p:bldP spid="6249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77"/>
          <p:cNvSpPr>
            <a:spLocks noChangeArrowheads="1"/>
          </p:cNvSpPr>
          <p:nvPr/>
        </p:nvSpPr>
        <p:spPr bwMode="auto">
          <a:xfrm>
            <a:off x="185738" y="533400"/>
            <a:ext cx="7104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altLang="en-US" sz="2400" b="1" u="sng">
                <a:latin typeface="Times New Roman" pitchFamily="18" charset="0"/>
                <a:cs typeface="Times New Roman" pitchFamily="18" charset="0"/>
              </a:rPr>
              <a:t>Đặc điểm ảnh của một vật tạo bởi thấu kính hội tụ</a:t>
            </a: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5364" name="Rectangle 77"/>
          <p:cNvSpPr>
            <a:spLocks noChangeArrowheads="1"/>
          </p:cNvSpPr>
          <p:nvPr/>
        </p:nvSpPr>
        <p:spPr bwMode="auto">
          <a:xfrm>
            <a:off x="44450" y="1219200"/>
            <a:ext cx="7534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altLang="en-US" sz="2400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Dựng ảnh của một điểm sáng S tạo bởi thấu kính hội tụ:</a:t>
            </a:r>
          </a:p>
        </p:txBody>
      </p:sp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762000" y="887413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228600" y="5867400"/>
            <a:ext cx="8686800" cy="830263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BE4B48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400" b="1" dirty="0">
                <a:solidFill>
                  <a:srgbClr val="0000FF"/>
                </a:solidFill>
                <a:latin typeface="+mn-lt"/>
                <a:sym typeface="Wingdings" pitchFamily="2" charset="2"/>
              </a:rPr>
              <a:t></a:t>
            </a:r>
            <a:r>
              <a:rPr lang="en-US" sz="2400" b="1" dirty="0">
                <a:solidFill>
                  <a:srgbClr val="FF0066"/>
                </a:solidFill>
                <a:latin typeface="+mn-lt"/>
                <a:sym typeface="Wingdings" pitchFamily="2" charset="2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S dựng 2 trong 3 tia đặc biệt đến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thấu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vi-V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 điểm 2 tia ló S</a:t>
            </a:r>
            <a:r>
              <a:rPr lang="vi-VN" sz="24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là ảnh của S</a:t>
            </a:r>
          </a:p>
        </p:txBody>
      </p:sp>
      <p:sp>
        <p:nvSpPr>
          <p:cNvPr id="15367" name="Rectangle 77"/>
          <p:cNvSpPr>
            <a:spLocks noChangeArrowheads="1"/>
          </p:cNvSpPr>
          <p:nvPr/>
        </p:nvSpPr>
        <p:spPr bwMode="auto">
          <a:xfrm>
            <a:off x="165100" y="914400"/>
            <a:ext cx="267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altLang="en-US" sz="2400" b="1" u="sng">
                <a:latin typeface="Times New Roman" pitchFamily="18" charset="0"/>
                <a:cs typeface="Times New Roman" pitchFamily="18" charset="0"/>
              </a:rPr>
              <a:t>Cách dựng ảnh</a:t>
            </a: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1" name="Text Box 49"/>
          <p:cNvSpPr txBox="1">
            <a:spLocks noChangeArrowheads="1"/>
          </p:cNvSpPr>
          <p:nvPr/>
        </p:nvSpPr>
        <p:spPr bwMode="auto">
          <a:xfrm>
            <a:off x="3395663" y="4473575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S’</a:t>
            </a:r>
          </a:p>
        </p:txBody>
      </p:sp>
      <p:sp>
        <p:nvSpPr>
          <p:cNvPr id="12" name="Text Box 71"/>
          <p:cNvSpPr txBox="1">
            <a:spLocks noChangeArrowheads="1"/>
          </p:cNvSpPr>
          <p:nvPr/>
        </p:nvSpPr>
        <p:spPr bwMode="auto">
          <a:xfrm>
            <a:off x="7554913" y="4564063"/>
            <a:ext cx="685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S’</a:t>
            </a:r>
          </a:p>
        </p:txBody>
      </p:sp>
      <p:grpSp>
        <p:nvGrpSpPr>
          <p:cNvPr id="14346" name="Group 192"/>
          <p:cNvGrpSpPr>
            <a:grpSpLocks/>
          </p:cNvGrpSpPr>
          <p:nvPr/>
        </p:nvGrpSpPr>
        <p:grpSpPr bwMode="auto">
          <a:xfrm>
            <a:off x="876300" y="2208213"/>
            <a:ext cx="1508125" cy="0"/>
            <a:chOff x="876300" y="2208212"/>
            <a:chExt cx="1508125" cy="0"/>
          </a:xfrm>
        </p:grpSpPr>
        <p:sp>
          <p:nvSpPr>
            <p:cNvPr id="14402" name="Line 141"/>
            <p:cNvSpPr>
              <a:spLocks noChangeShapeType="1"/>
            </p:cNvSpPr>
            <p:nvPr/>
          </p:nvSpPr>
          <p:spPr bwMode="auto">
            <a:xfrm>
              <a:off x="756" y="1734"/>
              <a:ext cx="950" cy="0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3" name="Line 142"/>
            <p:cNvSpPr>
              <a:spLocks noChangeShapeType="1"/>
            </p:cNvSpPr>
            <p:nvPr/>
          </p:nvSpPr>
          <p:spPr bwMode="auto">
            <a:xfrm>
              <a:off x="768" y="1734"/>
              <a:ext cx="556" cy="0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00"/>
          <p:cNvGrpSpPr>
            <a:grpSpLocks/>
          </p:cNvGrpSpPr>
          <p:nvPr/>
        </p:nvGrpSpPr>
        <p:grpSpPr bwMode="auto">
          <a:xfrm>
            <a:off x="533400" y="1828800"/>
            <a:ext cx="7772400" cy="2938463"/>
            <a:chOff x="336" y="1749"/>
            <a:chExt cx="4896" cy="1851"/>
          </a:xfrm>
        </p:grpSpPr>
        <p:grpSp>
          <p:nvGrpSpPr>
            <p:cNvPr id="14381" name="Group 199"/>
            <p:cNvGrpSpPr>
              <a:grpSpLocks/>
            </p:cNvGrpSpPr>
            <p:nvPr/>
          </p:nvGrpSpPr>
          <p:grpSpPr bwMode="auto">
            <a:xfrm>
              <a:off x="336" y="1776"/>
              <a:ext cx="2304" cy="1824"/>
              <a:chOff x="336" y="1776"/>
              <a:chExt cx="2304" cy="1824"/>
            </a:xfrm>
          </p:grpSpPr>
          <p:grpSp>
            <p:nvGrpSpPr>
              <p:cNvPr id="14392" name="Group 81"/>
              <p:cNvGrpSpPr>
                <a:grpSpLocks/>
              </p:cNvGrpSpPr>
              <p:nvPr/>
            </p:nvGrpSpPr>
            <p:grpSpPr bwMode="auto">
              <a:xfrm>
                <a:off x="336" y="1776"/>
                <a:ext cx="2304" cy="1824"/>
                <a:chOff x="288" y="1776"/>
                <a:chExt cx="2304" cy="1824"/>
              </a:xfrm>
            </p:grpSpPr>
            <p:grpSp>
              <p:nvGrpSpPr>
                <p:cNvPr id="14394" name="Group 77"/>
                <p:cNvGrpSpPr>
                  <a:grpSpLocks/>
                </p:cNvGrpSpPr>
                <p:nvPr/>
              </p:nvGrpSpPr>
              <p:grpSpPr bwMode="auto">
                <a:xfrm>
                  <a:off x="432" y="1776"/>
                  <a:ext cx="2160" cy="1824"/>
                  <a:chOff x="432" y="1776"/>
                  <a:chExt cx="2160" cy="1824"/>
                </a:xfrm>
              </p:grpSpPr>
              <p:sp>
                <p:nvSpPr>
                  <p:cNvPr id="14398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432" y="2736"/>
                    <a:ext cx="2160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399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1440" y="1776"/>
                    <a:ext cx="0" cy="1824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00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2640"/>
                    <a:ext cx="0" cy="144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01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1920" y="2640"/>
                    <a:ext cx="0" cy="144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395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288" y="1776"/>
                  <a:ext cx="384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800" b="1">
                      <a:latin typeface="Times New Roman" pitchFamily="18" charset="0"/>
                      <a:cs typeface="Times New Roman" pitchFamily="18" charset="0"/>
                    </a:rPr>
                    <a:t>S.</a:t>
                  </a:r>
                </a:p>
              </p:txBody>
            </p:sp>
            <p:sp>
              <p:nvSpPr>
                <p:cNvPr id="14396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816" y="2784"/>
                  <a:ext cx="432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800" b="1">
                      <a:latin typeface="Times New Roman" pitchFamily="18" charset="0"/>
                      <a:cs typeface="Times New Roman" pitchFamily="18" charset="0"/>
                    </a:rPr>
                    <a:t>F</a:t>
                  </a:r>
                </a:p>
              </p:txBody>
            </p:sp>
            <p:sp>
              <p:nvSpPr>
                <p:cNvPr id="14397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1968" y="2256"/>
                  <a:ext cx="432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800" b="1">
                      <a:latin typeface="Times New Roman" pitchFamily="18" charset="0"/>
                      <a:cs typeface="Times New Roman" pitchFamily="18" charset="0"/>
                    </a:rPr>
                    <a:t>F’</a:t>
                  </a:r>
                </a:p>
              </p:txBody>
            </p:sp>
          </p:grpSp>
          <p:sp>
            <p:nvSpPr>
              <p:cNvPr id="14393" name="Text Box 113"/>
              <p:cNvSpPr txBox="1">
                <a:spLocks noChangeArrowheads="1"/>
              </p:cNvSpPr>
              <p:nvPr/>
            </p:nvSpPr>
            <p:spPr bwMode="auto">
              <a:xfrm>
                <a:off x="1271" y="2767"/>
                <a:ext cx="33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</p:txBody>
          </p:sp>
        </p:grpSp>
        <p:grpSp>
          <p:nvGrpSpPr>
            <p:cNvPr id="14382" name="Group 167"/>
            <p:cNvGrpSpPr>
              <a:grpSpLocks/>
            </p:cNvGrpSpPr>
            <p:nvPr/>
          </p:nvGrpSpPr>
          <p:grpSpPr bwMode="auto">
            <a:xfrm>
              <a:off x="2928" y="1749"/>
              <a:ext cx="2304" cy="1824"/>
              <a:chOff x="288" y="1776"/>
              <a:chExt cx="2304" cy="1824"/>
            </a:xfrm>
          </p:grpSpPr>
          <p:grpSp>
            <p:nvGrpSpPr>
              <p:cNvPr id="14384" name="Group 168"/>
              <p:cNvGrpSpPr>
                <a:grpSpLocks/>
              </p:cNvGrpSpPr>
              <p:nvPr/>
            </p:nvGrpSpPr>
            <p:grpSpPr bwMode="auto">
              <a:xfrm>
                <a:off x="432" y="1776"/>
                <a:ext cx="2160" cy="1824"/>
                <a:chOff x="432" y="1776"/>
                <a:chExt cx="2160" cy="1824"/>
              </a:xfrm>
            </p:grpSpPr>
            <p:sp>
              <p:nvSpPr>
                <p:cNvPr id="14388" name="Line 169"/>
                <p:cNvSpPr>
                  <a:spLocks noChangeShapeType="1"/>
                </p:cNvSpPr>
                <p:nvPr/>
              </p:nvSpPr>
              <p:spPr bwMode="auto">
                <a:xfrm>
                  <a:off x="432" y="2736"/>
                  <a:ext cx="216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9" name="Line 170"/>
                <p:cNvSpPr>
                  <a:spLocks noChangeShapeType="1"/>
                </p:cNvSpPr>
                <p:nvPr/>
              </p:nvSpPr>
              <p:spPr bwMode="auto">
                <a:xfrm>
                  <a:off x="1440" y="1776"/>
                  <a:ext cx="0" cy="182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0" name="Line 171"/>
                <p:cNvSpPr>
                  <a:spLocks noChangeShapeType="1"/>
                </p:cNvSpPr>
                <p:nvPr/>
              </p:nvSpPr>
              <p:spPr bwMode="auto">
                <a:xfrm>
                  <a:off x="960" y="2640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1" name="Line 172"/>
                <p:cNvSpPr>
                  <a:spLocks noChangeShapeType="1"/>
                </p:cNvSpPr>
                <p:nvPr/>
              </p:nvSpPr>
              <p:spPr bwMode="auto">
                <a:xfrm>
                  <a:off x="1920" y="2640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385" name="Text Box 173"/>
              <p:cNvSpPr txBox="1">
                <a:spLocks noChangeArrowheads="1"/>
              </p:cNvSpPr>
              <p:nvPr/>
            </p:nvSpPr>
            <p:spPr bwMode="auto">
              <a:xfrm>
                <a:off x="288" y="1776"/>
                <a:ext cx="38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altLang="en-US" sz="2800" b="1"/>
                  <a:t>.</a:t>
                </a:r>
              </a:p>
            </p:txBody>
          </p:sp>
          <p:sp>
            <p:nvSpPr>
              <p:cNvPr id="14386" name="Text Box 174"/>
              <p:cNvSpPr txBox="1">
                <a:spLocks noChangeArrowheads="1"/>
              </p:cNvSpPr>
              <p:nvPr/>
            </p:nvSpPr>
            <p:spPr bwMode="auto">
              <a:xfrm>
                <a:off x="816" y="2784"/>
                <a:ext cx="43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latin typeface="Times New Roman" pitchFamily="18" charset="0"/>
                    <a:cs typeface="Times New Roman" pitchFamily="18" charset="0"/>
                  </a:rPr>
                  <a:t>F</a:t>
                </a:r>
              </a:p>
            </p:txBody>
          </p:sp>
          <p:sp>
            <p:nvSpPr>
              <p:cNvPr id="14387" name="Text Box 175"/>
              <p:cNvSpPr txBox="1">
                <a:spLocks noChangeArrowheads="1"/>
              </p:cNvSpPr>
              <p:nvPr/>
            </p:nvSpPr>
            <p:spPr bwMode="auto">
              <a:xfrm>
                <a:off x="1968" y="2256"/>
                <a:ext cx="43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latin typeface="Times New Roman" pitchFamily="18" charset="0"/>
                    <a:cs typeface="Times New Roman" pitchFamily="18" charset="0"/>
                  </a:rPr>
                  <a:t>F’</a:t>
                </a:r>
              </a:p>
            </p:txBody>
          </p:sp>
        </p:grpSp>
        <p:sp>
          <p:nvSpPr>
            <p:cNvPr id="14383" name="Text Box 176"/>
            <p:cNvSpPr txBox="1">
              <a:spLocks noChangeArrowheads="1"/>
            </p:cNvSpPr>
            <p:nvPr/>
          </p:nvSpPr>
          <p:spPr bwMode="auto">
            <a:xfrm>
              <a:off x="3871" y="2723"/>
              <a:ext cx="33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</p:grpSp>
      <p:grpSp>
        <p:nvGrpSpPr>
          <p:cNvPr id="9" name="Group 180"/>
          <p:cNvGrpSpPr>
            <a:grpSpLocks/>
          </p:cNvGrpSpPr>
          <p:nvPr/>
        </p:nvGrpSpPr>
        <p:grpSpPr bwMode="auto">
          <a:xfrm>
            <a:off x="5026025" y="2187575"/>
            <a:ext cx="1462088" cy="3175"/>
            <a:chOff x="3166" y="1975"/>
            <a:chExt cx="921" cy="2"/>
          </a:xfrm>
        </p:grpSpPr>
        <p:sp>
          <p:nvSpPr>
            <p:cNvPr id="12326" name="Line 178"/>
            <p:cNvSpPr>
              <a:spLocks noChangeShapeType="1"/>
            </p:cNvSpPr>
            <p:nvPr/>
          </p:nvSpPr>
          <p:spPr bwMode="auto">
            <a:xfrm>
              <a:off x="3168" y="1975"/>
              <a:ext cx="919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27" name="Line 179"/>
            <p:cNvSpPr>
              <a:spLocks noChangeShapeType="1"/>
            </p:cNvSpPr>
            <p:nvPr/>
          </p:nvSpPr>
          <p:spPr bwMode="auto">
            <a:xfrm>
              <a:off x="3166" y="1977"/>
              <a:ext cx="494" cy="0"/>
            </a:xfrm>
            <a:prstGeom prst="line">
              <a:avLst/>
            </a:prstGeom>
            <a:ln>
              <a:headEnd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" name="Group 183"/>
          <p:cNvGrpSpPr>
            <a:grpSpLocks/>
          </p:cNvGrpSpPr>
          <p:nvPr/>
        </p:nvGrpSpPr>
        <p:grpSpPr bwMode="auto">
          <a:xfrm>
            <a:off x="6465888" y="2187575"/>
            <a:ext cx="1871662" cy="2808288"/>
            <a:chOff x="4073" y="1975"/>
            <a:chExt cx="1001" cy="1481"/>
          </a:xfrm>
        </p:grpSpPr>
        <p:sp>
          <p:nvSpPr>
            <p:cNvPr id="12324" name="Line 181"/>
            <p:cNvSpPr>
              <a:spLocks noChangeShapeType="1"/>
            </p:cNvSpPr>
            <p:nvPr/>
          </p:nvSpPr>
          <p:spPr bwMode="auto">
            <a:xfrm>
              <a:off x="4073" y="1975"/>
              <a:ext cx="1001" cy="148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25" name="Line 182"/>
            <p:cNvSpPr>
              <a:spLocks noChangeShapeType="1"/>
            </p:cNvSpPr>
            <p:nvPr/>
          </p:nvSpPr>
          <p:spPr bwMode="auto">
            <a:xfrm>
              <a:off x="4085" y="1987"/>
              <a:ext cx="644" cy="954"/>
            </a:xfrm>
            <a:prstGeom prst="line">
              <a:avLst/>
            </a:prstGeom>
            <a:ln>
              <a:headEnd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3" name="Group 186"/>
          <p:cNvGrpSpPr>
            <a:grpSpLocks/>
          </p:cNvGrpSpPr>
          <p:nvPr/>
        </p:nvGrpSpPr>
        <p:grpSpPr bwMode="auto">
          <a:xfrm>
            <a:off x="4986338" y="2165350"/>
            <a:ext cx="1481137" cy="2306638"/>
            <a:chOff x="3141" y="1961"/>
            <a:chExt cx="933" cy="1453"/>
          </a:xfrm>
        </p:grpSpPr>
        <p:sp>
          <p:nvSpPr>
            <p:cNvPr id="12323" name="Line 185"/>
            <p:cNvSpPr>
              <a:spLocks noChangeShapeType="1"/>
            </p:cNvSpPr>
            <p:nvPr/>
          </p:nvSpPr>
          <p:spPr bwMode="auto">
            <a:xfrm>
              <a:off x="3143" y="1973"/>
              <a:ext cx="617" cy="961"/>
            </a:xfrm>
            <a:prstGeom prst="line">
              <a:avLst/>
            </a:prstGeom>
            <a:ln>
              <a:headEnd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22" name="Line 184"/>
            <p:cNvSpPr>
              <a:spLocks noChangeShapeType="1"/>
            </p:cNvSpPr>
            <p:nvPr/>
          </p:nvSpPr>
          <p:spPr bwMode="auto">
            <a:xfrm>
              <a:off x="3141" y="1961"/>
              <a:ext cx="933" cy="1453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8" name="Text Box 189"/>
          <p:cNvSpPr txBox="1">
            <a:spLocks noChangeArrowheads="1"/>
          </p:cNvSpPr>
          <p:nvPr/>
        </p:nvSpPr>
        <p:spPr bwMode="auto">
          <a:xfrm>
            <a:off x="2438400" y="1947863"/>
            <a:ext cx="60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59" name="Text Box 190"/>
          <p:cNvSpPr txBox="1">
            <a:spLocks noChangeArrowheads="1"/>
          </p:cNvSpPr>
          <p:nvPr/>
        </p:nvSpPr>
        <p:spPr bwMode="auto">
          <a:xfrm>
            <a:off x="6683375" y="190500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66" name="Text Box 198"/>
          <p:cNvSpPr txBox="1">
            <a:spLocks noChangeArrowheads="1"/>
          </p:cNvSpPr>
          <p:nvPr/>
        </p:nvSpPr>
        <p:spPr bwMode="auto">
          <a:xfrm>
            <a:off x="6629400" y="4484688"/>
            <a:ext cx="322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grpSp>
        <p:nvGrpSpPr>
          <p:cNvPr id="16" name="Group 180"/>
          <p:cNvGrpSpPr>
            <a:grpSpLocks/>
          </p:cNvGrpSpPr>
          <p:nvPr/>
        </p:nvGrpSpPr>
        <p:grpSpPr bwMode="auto">
          <a:xfrm>
            <a:off x="914400" y="2209800"/>
            <a:ext cx="1462088" cy="3175"/>
            <a:chOff x="3166" y="1975"/>
            <a:chExt cx="921" cy="2"/>
          </a:xfrm>
        </p:grpSpPr>
        <p:sp>
          <p:nvSpPr>
            <p:cNvPr id="71" name="Line 178"/>
            <p:cNvSpPr>
              <a:spLocks noChangeShapeType="1"/>
            </p:cNvSpPr>
            <p:nvPr/>
          </p:nvSpPr>
          <p:spPr bwMode="auto">
            <a:xfrm>
              <a:off x="3168" y="1975"/>
              <a:ext cx="919" cy="0"/>
            </a:xfrm>
            <a:prstGeom prst="line">
              <a:avLst/>
            </a:prstGeom>
            <a:ln>
              <a:headEnd/>
              <a:tailEnd/>
            </a:ln>
            <a:effectLst>
              <a:outerShdw dist="20000" sx="1000" sy="1000" rotWithShape="0">
                <a:srgbClr val="000000"/>
              </a:outerShdw>
            </a:effectLst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Line 179"/>
            <p:cNvSpPr>
              <a:spLocks noChangeShapeType="1"/>
            </p:cNvSpPr>
            <p:nvPr/>
          </p:nvSpPr>
          <p:spPr bwMode="auto">
            <a:xfrm>
              <a:off x="3166" y="1977"/>
              <a:ext cx="461" cy="0"/>
            </a:xfrm>
            <a:prstGeom prst="line">
              <a:avLst/>
            </a:prstGeom>
            <a:ln>
              <a:headEnd/>
              <a:tailEnd type="arrow" w="med" len="med"/>
            </a:ln>
            <a:effectLst>
              <a:outerShdw blurRad="40000" dist="20000" sx="1000" sy="1000" rotWithShape="0">
                <a:srgbClr val="000000"/>
              </a:outerShdw>
            </a:effectLst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74"/>
          <p:cNvGrpSpPr>
            <a:grpSpLocks/>
          </p:cNvGrpSpPr>
          <p:nvPr/>
        </p:nvGrpSpPr>
        <p:grpSpPr bwMode="auto">
          <a:xfrm>
            <a:off x="887413" y="2225675"/>
            <a:ext cx="1458912" cy="1131888"/>
            <a:chOff x="887413" y="2225675"/>
            <a:chExt cx="1458912" cy="1131887"/>
          </a:xfrm>
        </p:grpSpPr>
        <p:grpSp>
          <p:nvGrpSpPr>
            <p:cNvPr id="14369" name="Group 197"/>
            <p:cNvGrpSpPr>
              <a:grpSpLocks/>
            </p:cNvGrpSpPr>
            <p:nvPr/>
          </p:nvGrpSpPr>
          <p:grpSpPr bwMode="auto">
            <a:xfrm>
              <a:off x="887413" y="2225675"/>
              <a:ext cx="1458912" cy="1131887"/>
              <a:chOff x="559" y="1999"/>
              <a:chExt cx="919" cy="713"/>
            </a:xfrm>
          </p:grpSpPr>
          <p:sp>
            <p:nvSpPr>
              <p:cNvPr id="14" name="Line 138"/>
              <p:cNvSpPr>
                <a:spLocks noChangeShapeType="1"/>
              </p:cNvSpPr>
              <p:nvPr/>
            </p:nvSpPr>
            <p:spPr bwMode="auto">
              <a:xfrm>
                <a:off x="572" y="1999"/>
                <a:ext cx="906" cy="713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9"/>
              <p:cNvSpPr>
                <a:spLocks noChangeShapeType="1"/>
              </p:cNvSpPr>
              <p:nvPr/>
            </p:nvSpPr>
            <p:spPr bwMode="auto">
              <a:xfrm>
                <a:off x="559" y="1999"/>
                <a:ext cx="720" cy="548"/>
              </a:xfrm>
              <a:prstGeom prst="line">
                <a:avLst/>
              </a:prstGeom>
              <a:ln>
                <a:headEnd/>
                <a:tailEnd type="arrow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3" name="Line 139"/>
            <p:cNvSpPr>
              <a:spLocks noChangeShapeType="1"/>
            </p:cNvSpPr>
            <p:nvPr/>
          </p:nvSpPr>
          <p:spPr bwMode="auto">
            <a:xfrm>
              <a:off x="1008063" y="2314575"/>
              <a:ext cx="1143000" cy="869949"/>
            </a:xfrm>
            <a:prstGeom prst="line">
              <a:avLst/>
            </a:prstGeom>
            <a:ln>
              <a:headEnd/>
              <a:tailEnd type="arrow" w="med" len="med"/>
            </a:ln>
            <a:effectLst>
              <a:outerShdw dist="20000" sx="1000" sy="1000" rotWithShape="0">
                <a:srgbClr val="000000"/>
              </a:outerShdw>
            </a:effectLst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9" name="Group 64"/>
          <p:cNvGrpSpPr>
            <a:grpSpLocks/>
          </p:cNvGrpSpPr>
          <p:nvPr/>
        </p:nvGrpSpPr>
        <p:grpSpPr bwMode="auto">
          <a:xfrm>
            <a:off x="2117725" y="3152775"/>
            <a:ext cx="2635250" cy="1978025"/>
            <a:chOff x="838200" y="4114800"/>
            <a:chExt cx="2635250" cy="1978025"/>
          </a:xfrm>
        </p:grpSpPr>
        <p:grpSp>
          <p:nvGrpSpPr>
            <p:cNvPr id="14365" name="Group 194"/>
            <p:cNvGrpSpPr>
              <a:grpSpLocks/>
            </p:cNvGrpSpPr>
            <p:nvPr/>
          </p:nvGrpSpPr>
          <p:grpSpPr bwMode="auto">
            <a:xfrm>
              <a:off x="838200" y="4114800"/>
              <a:ext cx="2635250" cy="1978025"/>
              <a:chOff x="450" y="3074"/>
              <a:chExt cx="1660" cy="1246"/>
            </a:xfrm>
          </p:grpSpPr>
          <p:sp>
            <p:nvSpPr>
              <p:cNvPr id="61" name="Line 148"/>
              <p:cNvSpPr>
                <a:spLocks noChangeShapeType="1"/>
              </p:cNvSpPr>
              <p:nvPr/>
            </p:nvSpPr>
            <p:spPr bwMode="auto">
              <a:xfrm>
                <a:off x="467" y="3091"/>
                <a:ext cx="720" cy="543"/>
              </a:xfrm>
              <a:prstGeom prst="line">
                <a:avLst/>
              </a:prstGeom>
              <a:ln>
                <a:headEnd/>
                <a:tailEnd type="arrow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193"/>
              <p:cNvSpPr>
                <a:spLocks noChangeShapeType="1"/>
              </p:cNvSpPr>
              <p:nvPr/>
            </p:nvSpPr>
            <p:spPr bwMode="auto">
              <a:xfrm>
                <a:off x="450" y="3074"/>
                <a:ext cx="1660" cy="1246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4" name="Line 139"/>
            <p:cNvSpPr>
              <a:spLocks noChangeShapeType="1"/>
            </p:cNvSpPr>
            <p:nvPr/>
          </p:nvSpPr>
          <p:spPr bwMode="auto">
            <a:xfrm>
              <a:off x="974725" y="4222750"/>
              <a:ext cx="1143000" cy="869950"/>
            </a:xfrm>
            <a:prstGeom prst="line">
              <a:avLst/>
            </a:prstGeom>
            <a:ln>
              <a:headEnd/>
              <a:tailEnd type="arrow" w="med" len="med"/>
            </a:ln>
            <a:effectLst>
              <a:outerShdw dist="20000" sx="1000" sy="1000" rotWithShape="0">
                <a:srgbClr val="000000"/>
              </a:outerShdw>
            </a:effectLst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3" name="Group 147"/>
          <p:cNvGrpSpPr>
            <a:grpSpLocks/>
          </p:cNvGrpSpPr>
          <p:nvPr/>
        </p:nvGrpSpPr>
        <p:grpSpPr bwMode="auto">
          <a:xfrm>
            <a:off x="2347913" y="2184400"/>
            <a:ext cx="1854200" cy="2898775"/>
            <a:chOff x="1479" y="1973"/>
            <a:chExt cx="1168" cy="1826"/>
          </a:xfrm>
        </p:grpSpPr>
        <p:sp>
          <p:nvSpPr>
            <p:cNvPr id="20" name="Line 145"/>
            <p:cNvSpPr>
              <a:spLocks noChangeShapeType="1"/>
            </p:cNvSpPr>
            <p:nvPr/>
          </p:nvSpPr>
          <p:spPr bwMode="auto">
            <a:xfrm>
              <a:off x="1481" y="1975"/>
              <a:ext cx="1166" cy="1824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Line 146"/>
            <p:cNvSpPr>
              <a:spLocks noChangeShapeType="1"/>
            </p:cNvSpPr>
            <p:nvPr/>
          </p:nvSpPr>
          <p:spPr bwMode="auto">
            <a:xfrm>
              <a:off x="1479" y="1973"/>
              <a:ext cx="728" cy="1139"/>
            </a:xfrm>
            <a:prstGeom prst="line">
              <a:avLst/>
            </a:prstGeom>
            <a:ln>
              <a:headEnd/>
              <a:tailEnd type="arrow" w="med" len="med"/>
            </a:ln>
            <a:effectLst>
              <a:outerShdw blurRad="40000" dist="20000" sx="1000" sy="1000" rotWithShape="0">
                <a:srgbClr val="000000"/>
              </a:outerShdw>
            </a:effectLst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4" name="Group 67"/>
          <p:cNvGrpSpPr>
            <a:grpSpLocks/>
          </p:cNvGrpSpPr>
          <p:nvPr/>
        </p:nvGrpSpPr>
        <p:grpSpPr bwMode="auto">
          <a:xfrm>
            <a:off x="6427788" y="4429125"/>
            <a:ext cx="2554287" cy="14288"/>
            <a:chOff x="6427788" y="4429125"/>
            <a:chExt cx="2554287" cy="14288"/>
          </a:xfrm>
        </p:grpSpPr>
        <p:grpSp>
          <p:nvGrpSpPr>
            <p:cNvPr id="14359" name="Group 196"/>
            <p:cNvGrpSpPr>
              <a:grpSpLocks/>
            </p:cNvGrpSpPr>
            <p:nvPr/>
          </p:nvGrpSpPr>
          <p:grpSpPr bwMode="auto">
            <a:xfrm>
              <a:off x="6427788" y="4429125"/>
              <a:ext cx="2554287" cy="14288"/>
              <a:chOff x="4151" y="3209"/>
              <a:chExt cx="1609" cy="9"/>
            </a:xfrm>
          </p:grpSpPr>
          <p:sp>
            <p:nvSpPr>
              <p:cNvPr id="12318" name="Line 188"/>
              <p:cNvSpPr>
                <a:spLocks noChangeShapeType="1"/>
              </p:cNvSpPr>
              <p:nvPr/>
            </p:nvSpPr>
            <p:spPr bwMode="auto">
              <a:xfrm>
                <a:off x="4208" y="3213"/>
                <a:ext cx="518" cy="0"/>
              </a:xfrm>
              <a:prstGeom prst="line">
                <a:avLst/>
              </a:prstGeom>
              <a:ln>
                <a:headEnd/>
                <a:tailEnd type="arrow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19" name="Line 195"/>
              <p:cNvSpPr>
                <a:spLocks noChangeShapeType="1"/>
              </p:cNvSpPr>
              <p:nvPr/>
            </p:nvSpPr>
            <p:spPr bwMode="auto">
              <a:xfrm>
                <a:off x="4151" y="3209"/>
                <a:ext cx="1609" cy="9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7" name="Line 188"/>
            <p:cNvSpPr>
              <a:spLocks noChangeShapeType="1"/>
            </p:cNvSpPr>
            <p:nvPr/>
          </p:nvSpPr>
          <p:spPr bwMode="auto">
            <a:xfrm>
              <a:off x="6670675" y="4430713"/>
              <a:ext cx="822325" cy="0"/>
            </a:xfrm>
            <a:prstGeom prst="line">
              <a:avLst/>
            </a:prstGeom>
            <a:ln>
              <a:headEnd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457200" y="76200"/>
            <a:ext cx="86445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43: ẢNH CỦA MỘT VẬT TẠO BỞI THẤU KÍNH HỘI TỤ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96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32" grpId="0" animBg="1"/>
      <p:bldP spid="15367" grpId="0"/>
      <p:bldP spid="11" grpId="0"/>
      <p:bldP spid="12" grpId="0"/>
      <p:bldP spid="58" grpId="0"/>
      <p:bldP spid="59" grpId="0"/>
      <p:bldP spid="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7"/>
          <p:cNvGrpSpPr>
            <a:grpSpLocks/>
          </p:cNvGrpSpPr>
          <p:nvPr/>
        </p:nvGrpSpPr>
        <p:grpSpPr bwMode="auto">
          <a:xfrm>
            <a:off x="4445000" y="2981325"/>
            <a:ext cx="1758950" cy="1981200"/>
            <a:chOff x="4444782" y="2981107"/>
            <a:chExt cx="1758950" cy="1981200"/>
          </a:xfrm>
        </p:grpSpPr>
        <p:sp>
          <p:nvSpPr>
            <p:cNvPr id="87" name="Line 42"/>
            <p:cNvSpPr>
              <a:spLocks noChangeShapeType="1"/>
            </p:cNvSpPr>
            <p:nvPr/>
          </p:nvSpPr>
          <p:spPr bwMode="auto">
            <a:xfrm>
              <a:off x="4451132" y="2981107"/>
              <a:ext cx="1752600" cy="198120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Line 45"/>
            <p:cNvSpPr>
              <a:spLocks noChangeShapeType="1"/>
            </p:cNvSpPr>
            <p:nvPr/>
          </p:nvSpPr>
          <p:spPr bwMode="auto">
            <a:xfrm>
              <a:off x="4444782" y="2981107"/>
              <a:ext cx="685800" cy="762000"/>
            </a:xfrm>
            <a:prstGeom prst="line">
              <a:avLst/>
            </a:prstGeom>
            <a:ln>
              <a:headEnd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" name="Group 96"/>
          <p:cNvGrpSpPr>
            <a:grpSpLocks/>
          </p:cNvGrpSpPr>
          <p:nvPr/>
        </p:nvGrpSpPr>
        <p:grpSpPr bwMode="auto">
          <a:xfrm>
            <a:off x="1682750" y="2971800"/>
            <a:ext cx="2768600" cy="9525"/>
            <a:chOff x="1682532" y="2971800"/>
            <a:chExt cx="2768600" cy="9307"/>
          </a:xfrm>
        </p:grpSpPr>
        <p:sp>
          <p:nvSpPr>
            <p:cNvPr id="86" name="Line 41"/>
            <p:cNvSpPr>
              <a:spLocks noChangeShapeType="1"/>
            </p:cNvSpPr>
            <p:nvPr/>
          </p:nvSpPr>
          <p:spPr bwMode="auto">
            <a:xfrm>
              <a:off x="1682532" y="2981107"/>
              <a:ext cx="914400" cy="0"/>
            </a:xfrm>
            <a:prstGeom prst="line">
              <a:avLst/>
            </a:prstGeom>
            <a:ln>
              <a:headEnd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Line 40"/>
            <p:cNvSpPr>
              <a:spLocks noChangeShapeType="1"/>
            </p:cNvSpPr>
            <p:nvPr/>
          </p:nvSpPr>
          <p:spPr bwMode="auto">
            <a:xfrm>
              <a:off x="1707932" y="2971800"/>
              <a:ext cx="27432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365" name="Rectangle 77"/>
          <p:cNvSpPr>
            <a:spLocks noChangeArrowheads="1"/>
          </p:cNvSpPr>
          <p:nvPr/>
        </p:nvSpPr>
        <p:spPr bwMode="auto">
          <a:xfrm>
            <a:off x="185738" y="533400"/>
            <a:ext cx="7104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altLang="en-US" sz="2400" b="1" u="sng">
                <a:latin typeface="Times New Roman" pitchFamily="18" charset="0"/>
                <a:cs typeface="Times New Roman" pitchFamily="18" charset="0"/>
              </a:rPr>
              <a:t>Đặc điểm ảnh của một vật tạo bởi thấu kính hội tụ</a:t>
            </a: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5366" name="Rectangle 77"/>
          <p:cNvSpPr>
            <a:spLocks noChangeArrowheads="1"/>
          </p:cNvSpPr>
          <p:nvPr/>
        </p:nvSpPr>
        <p:spPr bwMode="auto">
          <a:xfrm>
            <a:off x="44450" y="1219200"/>
            <a:ext cx="7534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altLang="en-US" sz="2400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Dựng ảnh của một điểm sáng S tạo bởi thấu kính hội tụ:</a:t>
            </a:r>
          </a:p>
        </p:txBody>
      </p:sp>
      <p:sp>
        <p:nvSpPr>
          <p:cNvPr id="15367" name="Text Box 10"/>
          <p:cNvSpPr txBox="1">
            <a:spLocks noChangeArrowheads="1"/>
          </p:cNvSpPr>
          <p:nvPr/>
        </p:nvSpPr>
        <p:spPr bwMode="auto">
          <a:xfrm>
            <a:off x="762000" y="887413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228600" y="5867400"/>
            <a:ext cx="8686800" cy="830263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BE4B48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400" b="1" dirty="0">
                <a:solidFill>
                  <a:srgbClr val="FF0000"/>
                </a:solidFill>
                <a:latin typeface="+mn-lt"/>
                <a:sym typeface="Wingdings" pitchFamily="2" charset="2"/>
              </a:rPr>
              <a:t> </a:t>
            </a:r>
            <a:r>
              <a:rPr lang="vi-VN" sz="2400" dirty="0">
                <a:solidFill>
                  <a:srgbClr val="FF0000"/>
                </a:solidFill>
                <a:latin typeface="+mj-lt"/>
              </a:rPr>
              <a:t>Dựng ảnh B</a:t>
            </a:r>
            <a:r>
              <a:rPr lang="vi-VN" sz="2400" baseline="30000" dirty="0">
                <a:solidFill>
                  <a:srgbClr val="FF0000"/>
                </a:solidFill>
                <a:latin typeface="+mj-lt"/>
              </a:rPr>
              <a:t>/</a:t>
            </a:r>
            <a:r>
              <a:rPr lang="vi-VN" sz="2400" dirty="0">
                <a:solidFill>
                  <a:srgbClr val="FF0000"/>
                </a:solidFill>
                <a:latin typeface="+mj-lt"/>
              </a:rPr>
              <a:t>  của B rồi hạ đường vuông góc với trục chính tại A</a:t>
            </a:r>
            <a:r>
              <a:rPr lang="vi-VN" sz="2400" baseline="30000" dirty="0">
                <a:solidFill>
                  <a:srgbClr val="FF0000"/>
                </a:solidFill>
                <a:latin typeface="+mj-lt"/>
              </a:rPr>
              <a:t>/</a:t>
            </a:r>
            <a:r>
              <a:rPr lang="vi-VN" sz="2400" dirty="0">
                <a:solidFill>
                  <a:srgbClr val="FF0000"/>
                </a:solidFill>
                <a:latin typeface="+mj-lt"/>
              </a:rPr>
              <a:t> , A </a:t>
            </a:r>
            <a:r>
              <a:rPr lang="vi-VN" sz="2400" baseline="30000" dirty="0">
                <a:solidFill>
                  <a:srgbClr val="FF0000"/>
                </a:solidFill>
                <a:latin typeface="+mj-lt"/>
              </a:rPr>
              <a:t>/</a:t>
            </a:r>
            <a:r>
              <a:rPr lang="vi-VN" sz="2400" dirty="0">
                <a:solidFill>
                  <a:srgbClr val="FF0000"/>
                </a:solidFill>
                <a:latin typeface="+mj-lt"/>
              </a:rPr>
              <a:t>B</a:t>
            </a:r>
            <a:r>
              <a:rPr lang="vi-VN" sz="2400" baseline="30000" dirty="0">
                <a:solidFill>
                  <a:srgbClr val="FF0000"/>
                </a:solidFill>
                <a:latin typeface="+mj-lt"/>
              </a:rPr>
              <a:t>/</a:t>
            </a:r>
            <a:r>
              <a:rPr lang="vi-VN" sz="2400" dirty="0">
                <a:solidFill>
                  <a:srgbClr val="FF0000"/>
                </a:solidFill>
                <a:latin typeface="+mj-lt"/>
              </a:rPr>
              <a:t> là ảnh tạo bởi vật AB</a:t>
            </a:r>
          </a:p>
        </p:txBody>
      </p:sp>
      <p:sp>
        <p:nvSpPr>
          <p:cNvPr id="15369" name="Rectangle 77"/>
          <p:cNvSpPr>
            <a:spLocks noChangeArrowheads="1"/>
          </p:cNvSpPr>
          <p:nvPr/>
        </p:nvSpPr>
        <p:spPr bwMode="auto">
          <a:xfrm>
            <a:off x="165100" y="914400"/>
            <a:ext cx="267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altLang="en-US" sz="2400" b="1" u="sng">
                <a:latin typeface="Times New Roman" pitchFamily="18" charset="0"/>
                <a:cs typeface="Times New Roman" pitchFamily="18" charset="0"/>
              </a:rPr>
              <a:t>Cách dựng ảnh</a:t>
            </a: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8" name="Rectangle 77"/>
          <p:cNvSpPr>
            <a:spLocks noChangeArrowheads="1"/>
          </p:cNvSpPr>
          <p:nvPr/>
        </p:nvSpPr>
        <p:spPr bwMode="auto">
          <a:xfrm>
            <a:off x="53975" y="1676400"/>
            <a:ext cx="7534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Calibri" pitchFamily="34" charset="0"/>
              <a:buAutoNum type="arabicPeriod" startAt="2"/>
            </a:pPr>
            <a:r>
              <a:rPr lang="en-US" altLang="en-US" sz="2400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Dựng ảnh của một vật sáng AB tạo bởi thấu kính hội tụ:</a:t>
            </a:r>
          </a:p>
        </p:txBody>
      </p:sp>
      <p:sp>
        <p:nvSpPr>
          <p:cNvPr id="69" name="TextBox 80"/>
          <p:cNvSpPr txBox="1">
            <a:spLocks noChangeArrowheads="1"/>
          </p:cNvSpPr>
          <p:nvPr/>
        </p:nvSpPr>
        <p:spPr bwMode="auto">
          <a:xfrm>
            <a:off x="228600" y="2052638"/>
            <a:ext cx="868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altLang="en-US" sz="2400" i="1" u="sng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Trường hợp 1:</a:t>
            </a:r>
            <a:r>
              <a:rPr lang="en-US" altLang="en-US" sz="240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 đặt ngoài khoảng tiêu cự (d &gt; f)</a:t>
            </a:r>
            <a:endParaRPr lang="en-US" altLang="en-US" sz="2400" u="sng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99"/>
          <p:cNvGrpSpPr>
            <a:grpSpLocks/>
          </p:cNvGrpSpPr>
          <p:nvPr/>
        </p:nvGrpSpPr>
        <p:grpSpPr bwMode="auto">
          <a:xfrm>
            <a:off x="1174750" y="2282825"/>
            <a:ext cx="6934200" cy="2930525"/>
            <a:chOff x="1174532" y="2282825"/>
            <a:chExt cx="6934200" cy="2930307"/>
          </a:xfrm>
        </p:grpSpPr>
        <p:sp>
          <p:nvSpPr>
            <p:cNvPr id="15383" name="Text Box 31"/>
            <p:cNvSpPr txBox="1">
              <a:spLocks noChangeArrowheads="1"/>
            </p:cNvSpPr>
            <p:nvPr/>
          </p:nvSpPr>
          <p:spPr bwMode="auto">
            <a:xfrm>
              <a:off x="3438307" y="3720882"/>
              <a:ext cx="1219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ym typeface="Wingdings" pitchFamily="2" charset="2"/>
                </a:rPr>
                <a:t></a:t>
              </a:r>
            </a:p>
          </p:txBody>
        </p:sp>
        <p:sp>
          <p:nvSpPr>
            <p:cNvPr id="15384" name="Text Box 32"/>
            <p:cNvSpPr txBox="1">
              <a:spLocks noChangeArrowheads="1"/>
            </p:cNvSpPr>
            <p:nvPr/>
          </p:nvSpPr>
          <p:spPr bwMode="auto">
            <a:xfrm>
              <a:off x="5136932" y="3720882"/>
              <a:ext cx="1219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ym typeface="Wingdings" pitchFamily="2" charset="2"/>
                </a:rPr>
                <a:t></a:t>
              </a:r>
            </a:p>
          </p:txBody>
        </p:sp>
        <p:grpSp>
          <p:nvGrpSpPr>
            <p:cNvPr id="15385" name="Group 98"/>
            <p:cNvGrpSpPr>
              <a:grpSpLocks/>
            </p:cNvGrpSpPr>
            <p:nvPr/>
          </p:nvGrpSpPr>
          <p:grpSpPr bwMode="auto">
            <a:xfrm>
              <a:off x="1174532" y="2282825"/>
              <a:ext cx="6934200" cy="2930307"/>
              <a:chOff x="1174532" y="3838357"/>
              <a:chExt cx="6934200" cy="2930307"/>
            </a:xfrm>
          </p:grpSpPr>
          <p:grpSp>
            <p:nvGrpSpPr>
              <p:cNvPr id="15386" name="Group 93"/>
              <p:cNvGrpSpPr>
                <a:grpSpLocks/>
              </p:cNvGrpSpPr>
              <p:nvPr/>
            </p:nvGrpSpPr>
            <p:grpSpPr bwMode="auto">
              <a:xfrm>
                <a:off x="1174532" y="4101664"/>
                <a:ext cx="6934200" cy="2667000"/>
                <a:chOff x="1174532" y="4101664"/>
                <a:chExt cx="6934200" cy="2667000"/>
              </a:xfrm>
            </p:grpSpPr>
            <p:sp>
              <p:nvSpPr>
                <p:cNvPr id="70" name="Line 29"/>
                <p:cNvSpPr>
                  <a:spLocks noChangeShapeType="1"/>
                </p:cNvSpPr>
                <p:nvPr/>
              </p:nvSpPr>
              <p:spPr bwMode="auto">
                <a:xfrm>
                  <a:off x="1174532" y="5486059"/>
                  <a:ext cx="6934200" cy="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5" name="Line 30"/>
                <p:cNvSpPr>
                  <a:spLocks noChangeShapeType="1"/>
                </p:cNvSpPr>
                <p:nvPr/>
              </p:nvSpPr>
              <p:spPr bwMode="auto">
                <a:xfrm>
                  <a:off x="4451132" y="4101862"/>
                  <a:ext cx="0" cy="2666802"/>
                </a:xfrm>
                <a:prstGeom prst="line">
                  <a:avLst/>
                </a:prstGeom>
                <a:ln>
                  <a:headEnd type="stealth" w="lg" len="lg"/>
                  <a:tailEnd type="stealth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390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247807" y="5463739"/>
                  <a:ext cx="1219200" cy="457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000">
                      <a:sym typeface="Wingdings" pitchFamily="2" charset="2"/>
                    </a:rPr>
                    <a:t>F</a:t>
                  </a:r>
                </a:p>
              </p:txBody>
            </p:sp>
            <p:sp>
              <p:nvSpPr>
                <p:cNvPr id="15391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5041682" y="5511364"/>
                  <a:ext cx="1219200" cy="457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000">
                      <a:sym typeface="Wingdings" pitchFamily="2" charset="2"/>
                    </a:rPr>
                    <a:t>F</a:t>
                  </a:r>
                  <a:r>
                    <a:rPr lang="en-US" altLang="en-US" sz="2000" baseline="30000">
                      <a:sym typeface="Wingdings" pitchFamily="2" charset="2"/>
                    </a:rPr>
                    <a:t>/</a:t>
                  </a:r>
                  <a:endParaRPr lang="en-US" altLang="en-US" sz="2000">
                    <a:sym typeface="Wingdings" pitchFamily="2" charset="2"/>
                  </a:endParaRPr>
                </a:p>
              </p:txBody>
            </p:sp>
          </p:grpSp>
          <p:sp>
            <p:nvSpPr>
              <p:cNvPr id="15387" name="Text Box 35"/>
              <p:cNvSpPr txBox="1">
                <a:spLocks noChangeArrowheads="1"/>
              </p:cNvSpPr>
              <p:nvPr/>
            </p:nvSpPr>
            <p:spPr bwMode="auto">
              <a:xfrm>
                <a:off x="4076482" y="3838357"/>
                <a:ext cx="1219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>
                    <a:sym typeface="Wingdings" pitchFamily="2" charset="2"/>
                  </a:rPr>
                  <a:t>O</a:t>
                </a:r>
              </a:p>
            </p:txBody>
          </p:sp>
        </p:grpSp>
      </p:grpSp>
      <p:sp>
        <p:nvSpPr>
          <p:cNvPr id="83" name="Text Box 38"/>
          <p:cNvSpPr txBox="1">
            <a:spLocks noChangeArrowheads="1"/>
          </p:cNvSpPr>
          <p:nvPr/>
        </p:nvSpPr>
        <p:spPr bwMode="auto">
          <a:xfrm>
            <a:off x="1492250" y="38608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3300"/>
                </a:solidFill>
              </a:rPr>
              <a:t>A</a:t>
            </a:r>
          </a:p>
        </p:txBody>
      </p:sp>
      <p:sp>
        <p:nvSpPr>
          <p:cNvPr id="84" name="Text Box 39"/>
          <p:cNvSpPr txBox="1">
            <a:spLocks noChangeArrowheads="1"/>
          </p:cNvSpPr>
          <p:nvPr/>
        </p:nvSpPr>
        <p:spPr bwMode="auto">
          <a:xfrm>
            <a:off x="1514475" y="2505075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3300"/>
                </a:solidFill>
              </a:rPr>
              <a:t>B</a:t>
            </a:r>
          </a:p>
        </p:txBody>
      </p:sp>
      <p:sp>
        <p:nvSpPr>
          <p:cNvPr id="91" name="Text Box 48"/>
          <p:cNvSpPr txBox="1">
            <a:spLocks noChangeArrowheads="1"/>
          </p:cNvSpPr>
          <p:nvPr/>
        </p:nvSpPr>
        <p:spPr bwMode="auto">
          <a:xfrm>
            <a:off x="5362575" y="43180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3300"/>
                </a:solidFill>
              </a:rPr>
              <a:t>B</a:t>
            </a:r>
            <a:r>
              <a:rPr lang="en-US" altLang="en-US" sz="2000" baseline="30000">
                <a:solidFill>
                  <a:srgbClr val="FF3300"/>
                </a:solidFill>
              </a:rPr>
              <a:t>/</a:t>
            </a:r>
            <a:endParaRPr lang="en-US" altLang="en-US" sz="2000">
              <a:solidFill>
                <a:srgbClr val="FF3300"/>
              </a:solidFill>
            </a:endParaRPr>
          </a:p>
        </p:txBody>
      </p:sp>
      <p:sp>
        <p:nvSpPr>
          <p:cNvPr id="92" name="Line 50"/>
          <p:cNvSpPr>
            <a:spLocks noChangeShapeType="1"/>
          </p:cNvSpPr>
          <p:nvPr/>
        </p:nvSpPr>
        <p:spPr bwMode="auto">
          <a:xfrm>
            <a:off x="5638800" y="3917950"/>
            <a:ext cx="0" cy="381000"/>
          </a:xfrm>
          <a:prstGeom prst="line">
            <a:avLst/>
          </a:prstGeom>
          <a:ln w="57150">
            <a:solidFill>
              <a:srgbClr val="0000FF"/>
            </a:solidFill>
            <a:headEnd/>
            <a:tailEnd type="stealth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3" name="Text Box 51"/>
          <p:cNvSpPr txBox="1">
            <a:spLocks noChangeArrowheads="1"/>
          </p:cNvSpPr>
          <p:nvPr/>
        </p:nvSpPr>
        <p:spPr bwMode="auto">
          <a:xfrm>
            <a:off x="5432425" y="339725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3300"/>
                </a:solidFill>
              </a:rPr>
              <a:t>A</a:t>
            </a:r>
            <a:r>
              <a:rPr lang="en-US" altLang="en-US" sz="2000" baseline="30000">
                <a:solidFill>
                  <a:srgbClr val="FF3300"/>
                </a:solidFill>
              </a:rPr>
              <a:t>/</a:t>
            </a:r>
            <a:endParaRPr lang="en-US" altLang="en-US" sz="2000">
              <a:solidFill>
                <a:srgbClr val="FF3300"/>
              </a:solidFill>
            </a:endParaRPr>
          </a:p>
        </p:txBody>
      </p:sp>
      <p:grpSp>
        <p:nvGrpSpPr>
          <p:cNvPr id="7" name="Group 95"/>
          <p:cNvGrpSpPr>
            <a:grpSpLocks/>
          </p:cNvGrpSpPr>
          <p:nvPr/>
        </p:nvGrpSpPr>
        <p:grpSpPr bwMode="auto">
          <a:xfrm>
            <a:off x="1708150" y="2994025"/>
            <a:ext cx="4648200" cy="1555750"/>
            <a:chOff x="1707932" y="2993807"/>
            <a:chExt cx="4648200" cy="1555750"/>
          </a:xfrm>
        </p:grpSpPr>
        <p:sp>
          <p:nvSpPr>
            <p:cNvPr id="89" name="Line 46"/>
            <p:cNvSpPr>
              <a:spLocks noChangeShapeType="1"/>
            </p:cNvSpPr>
            <p:nvPr/>
          </p:nvSpPr>
          <p:spPr bwMode="auto">
            <a:xfrm>
              <a:off x="1707932" y="2993807"/>
              <a:ext cx="4648200" cy="155575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Line 47"/>
            <p:cNvSpPr>
              <a:spLocks noChangeShapeType="1"/>
            </p:cNvSpPr>
            <p:nvPr/>
          </p:nvSpPr>
          <p:spPr bwMode="auto">
            <a:xfrm>
              <a:off x="3123982" y="3460532"/>
              <a:ext cx="609600" cy="212725"/>
            </a:xfrm>
            <a:prstGeom prst="line">
              <a:avLst/>
            </a:prstGeom>
            <a:ln>
              <a:headEnd/>
              <a:tailEnd type="arrow" w="med" len="med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Line 47"/>
            <p:cNvSpPr>
              <a:spLocks noChangeShapeType="1"/>
            </p:cNvSpPr>
            <p:nvPr/>
          </p:nvSpPr>
          <p:spPr bwMode="auto">
            <a:xfrm>
              <a:off x="4495582" y="3930432"/>
              <a:ext cx="609600" cy="212725"/>
            </a:xfrm>
            <a:prstGeom prst="line">
              <a:avLst/>
            </a:prstGeom>
            <a:ln>
              <a:headEnd/>
              <a:tailEnd type="arrow" w="med" len="med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2" name="Line 37"/>
          <p:cNvSpPr>
            <a:spLocks noChangeShapeType="1"/>
          </p:cNvSpPr>
          <p:nvPr/>
        </p:nvSpPr>
        <p:spPr bwMode="auto">
          <a:xfrm flipV="1">
            <a:off x="1708150" y="2990850"/>
            <a:ext cx="0" cy="914400"/>
          </a:xfrm>
          <a:prstGeom prst="line">
            <a:avLst/>
          </a:prstGeom>
          <a:ln w="76200">
            <a:solidFill>
              <a:srgbClr val="0000FF"/>
            </a:solidFill>
            <a:headEnd/>
            <a:tailEnd type="stealth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57200" y="76200"/>
            <a:ext cx="86445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43: ẢNH CỦA MỘT VẬT TẠO BỞI THẤU KÍNH HỘI TỤ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05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  <p:bldP spid="83" grpId="0"/>
      <p:bldP spid="84" grpId="0"/>
      <p:bldP spid="91" grpId="0"/>
      <p:bldP spid="9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0"/>
          <p:cNvSpPr txBox="1">
            <a:spLocks noChangeArrowheads="1"/>
          </p:cNvSpPr>
          <p:nvPr/>
        </p:nvSpPr>
        <p:spPr bwMode="auto">
          <a:xfrm>
            <a:off x="762000" y="887413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228600" y="6024563"/>
            <a:ext cx="8686800" cy="528637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BE4B48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  </a:t>
            </a:r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Ảnh</a:t>
            </a:r>
            <a:r>
              <a:rPr lang="en-US" alt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vi-VN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vi-VN" altLang="en-US" sz="2800" baseline="30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vi-VN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altLang="en-US" sz="2800" baseline="30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vi-VN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là ảnh </a:t>
            </a:r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ảo, cùng chiều và lớn hơn vật</a:t>
            </a:r>
            <a:endParaRPr lang="vi-VN" altLang="en-US" sz="28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80"/>
          <p:cNvSpPr txBox="1">
            <a:spLocks noChangeArrowheads="1"/>
          </p:cNvSpPr>
          <p:nvPr/>
        </p:nvSpPr>
        <p:spPr bwMode="auto">
          <a:xfrm>
            <a:off x="228600" y="304800"/>
            <a:ext cx="868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altLang="en-US" sz="2400" i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 hợp 2:</a:t>
            </a:r>
            <a:r>
              <a:rPr lang="en-US" alt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Vật đặt trong khoảng tiêu cự (d &lt; f)</a:t>
            </a:r>
            <a:endParaRPr lang="en-US" altLang="en-US" sz="2400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381000" y="2574925"/>
            <a:ext cx="8458200" cy="2514600"/>
            <a:chOff x="381000" y="2590800"/>
            <a:chExt cx="8458200" cy="2514600"/>
          </a:xfrm>
        </p:grpSpPr>
        <p:sp>
          <p:nvSpPr>
            <p:cNvPr id="37" name="Line 5"/>
            <p:cNvSpPr>
              <a:spLocks noChangeShapeType="1"/>
            </p:cNvSpPr>
            <p:nvPr/>
          </p:nvSpPr>
          <p:spPr bwMode="auto">
            <a:xfrm>
              <a:off x="381000" y="3962400"/>
              <a:ext cx="83058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Line 6"/>
            <p:cNvSpPr>
              <a:spLocks noChangeShapeType="1"/>
            </p:cNvSpPr>
            <p:nvPr/>
          </p:nvSpPr>
          <p:spPr bwMode="auto">
            <a:xfrm>
              <a:off x="5638800" y="2590800"/>
              <a:ext cx="0" cy="2514600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11" name="Text Box 7"/>
            <p:cNvSpPr txBox="1">
              <a:spLocks noChangeArrowheads="1"/>
            </p:cNvSpPr>
            <p:nvPr/>
          </p:nvSpPr>
          <p:spPr bwMode="auto">
            <a:xfrm>
              <a:off x="2832100" y="3769985"/>
              <a:ext cx="1295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ym typeface="Wingdings" pitchFamily="2" charset="2"/>
                </a:rPr>
                <a:t></a:t>
              </a:r>
            </a:p>
          </p:txBody>
        </p:sp>
        <p:sp>
          <p:nvSpPr>
            <p:cNvPr id="16412" name="Text Box 8"/>
            <p:cNvSpPr txBox="1">
              <a:spLocks noChangeArrowheads="1"/>
            </p:cNvSpPr>
            <p:nvPr/>
          </p:nvSpPr>
          <p:spPr bwMode="auto">
            <a:xfrm>
              <a:off x="7981950" y="3769985"/>
              <a:ext cx="8572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ym typeface="Wingdings" pitchFamily="2" charset="2"/>
                </a:rPr>
                <a:t></a:t>
              </a:r>
            </a:p>
          </p:txBody>
        </p:sp>
        <p:sp>
          <p:nvSpPr>
            <p:cNvPr id="16413" name="Text Box 9"/>
            <p:cNvSpPr txBox="1">
              <a:spLocks noChangeArrowheads="1"/>
            </p:cNvSpPr>
            <p:nvPr/>
          </p:nvSpPr>
          <p:spPr bwMode="auto">
            <a:xfrm>
              <a:off x="2755900" y="4003675"/>
              <a:ext cx="1447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F</a:t>
              </a:r>
            </a:p>
          </p:txBody>
        </p:sp>
        <p:sp>
          <p:nvSpPr>
            <p:cNvPr id="16414" name="Text Box 10"/>
            <p:cNvSpPr txBox="1">
              <a:spLocks noChangeArrowheads="1"/>
            </p:cNvSpPr>
            <p:nvPr/>
          </p:nvSpPr>
          <p:spPr bwMode="auto">
            <a:xfrm>
              <a:off x="7778750" y="3963769"/>
              <a:ext cx="533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F</a:t>
              </a:r>
              <a:r>
                <a:rPr lang="en-US" altLang="en-US" sz="2000" baseline="30000"/>
                <a:t>/</a:t>
              </a:r>
              <a:endParaRPr lang="en-US" altLang="en-US" sz="2000"/>
            </a:p>
          </p:txBody>
        </p:sp>
        <p:sp>
          <p:nvSpPr>
            <p:cNvPr id="16415" name="Text Box 11"/>
            <p:cNvSpPr txBox="1">
              <a:spLocks noChangeArrowheads="1"/>
            </p:cNvSpPr>
            <p:nvPr/>
          </p:nvSpPr>
          <p:spPr bwMode="auto">
            <a:xfrm>
              <a:off x="5267325" y="3927475"/>
              <a:ext cx="1371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O</a:t>
              </a:r>
            </a:p>
          </p:txBody>
        </p:sp>
      </p:grpSp>
      <p:sp>
        <p:nvSpPr>
          <p:cNvPr id="44" name="Line 12"/>
          <p:cNvSpPr>
            <a:spLocks noChangeShapeType="1"/>
          </p:cNvSpPr>
          <p:nvPr/>
        </p:nvSpPr>
        <p:spPr bwMode="auto">
          <a:xfrm flipV="1">
            <a:off x="3876675" y="3048000"/>
            <a:ext cx="0" cy="914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 Box 13"/>
          <p:cNvSpPr txBox="1">
            <a:spLocks noChangeArrowheads="1"/>
          </p:cNvSpPr>
          <p:nvPr/>
        </p:nvSpPr>
        <p:spPr bwMode="auto">
          <a:xfrm>
            <a:off x="3683000" y="39497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C00000"/>
                </a:solidFill>
              </a:rPr>
              <a:t>A</a:t>
            </a:r>
          </a:p>
        </p:txBody>
      </p: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3759200" y="25908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C00000"/>
                </a:solidFill>
              </a:rPr>
              <a:t>B</a:t>
            </a:r>
          </a:p>
        </p:txBody>
      </p:sp>
      <p:grpSp>
        <p:nvGrpSpPr>
          <p:cNvPr id="3" name="Group 57"/>
          <p:cNvGrpSpPr>
            <a:grpSpLocks/>
          </p:cNvGrpSpPr>
          <p:nvPr/>
        </p:nvGrpSpPr>
        <p:grpSpPr bwMode="auto">
          <a:xfrm>
            <a:off x="3886200" y="3048000"/>
            <a:ext cx="1752600" cy="0"/>
            <a:chOff x="3886200" y="3048000"/>
            <a:chExt cx="1752600" cy="0"/>
          </a:xfrm>
        </p:grpSpPr>
        <p:sp>
          <p:nvSpPr>
            <p:cNvPr id="16407" name="Line 15"/>
            <p:cNvSpPr>
              <a:spLocks noChangeShapeType="1"/>
            </p:cNvSpPr>
            <p:nvPr/>
          </p:nvSpPr>
          <p:spPr bwMode="auto">
            <a:xfrm>
              <a:off x="3886200" y="3048000"/>
              <a:ext cx="1752600" cy="0"/>
            </a:xfrm>
            <a:prstGeom prst="line">
              <a:avLst/>
            </a:prstGeom>
            <a:noFill/>
            <a:ln w="28575">
              <a:solidFill>
                <a:srgbClr val="CC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Line 16"/>
            <p:cNvSpPr>
              <a:spLocks noChangeShapeType="1"/>
            </p:cNvSpPr>
            <p:nvPr/>
          </p:nvSpPr>
          <p:spPr bwMode="auto">
            <a:xfrm>
              <a:off x="4343400" y="3048000"/>
              <a:ext cx="152400" cy="0"/>
            </a:xfrm>
            <a:prstGeom prst="line">
              <a:avLst/>
            </a:prstGeom>
            <a:noFill/>
            <a:ln w="28575">
              <a:solidFill>
                <a:srgbClr val="CC00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58"/>
          <p:cNvGrpSpPr>
            <a:grpSpLocks/>
          </p:cNvGrpSpPr>
          <p:nvPr/>
        </p:nvGrpSpPr>
        <p:grpSpPr bwMode="auto">
          <a:xfrm>
            <a:off x="5638800" y="3048000"/>
            <a:ext cx="3165475" cy="1158875"/>
            <a:chOff x="5638800" y="3048000"/>
            <a:chExt cx="3166238" cy="1158766"/>
          </a:xfrm>
        </p:grpSpPr>
        <p:sp>
          <p:nvSpPr>
            <p:cNvPr id="16405" name="Line 17"/>
            <p:cNvSpPr>
              <a:spLocks noChangeShapeType="1"/>
            </p:cNvSpPr>
            <p:nvPr/>
          </p:nvSpPr>
          <p:spPr bwMode="auto">
            <a:xfrm>
              <a:off x="5680838" y="3063766"/>
              <a:ext cx="3124200" cy="1143000"/>
            </a:xfrm>
            <a:prstGeom prst="line">
              <a:avLst/>
            </a:prstGeom>
            <a:noFill/>
            <a:ln w="28575">
              <a:solidFill>
                <a:srgbClr val="CC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Line 18"/>
            <p:cNvSpPr>
              <a:spLocks noChangeShapeType="1"/>
            </p:cNvSpPr>
            <p:nvPr/>
          </p:nvSpPr>
          <p:spPr bwMode="auto">
            <a:xfrm>
              <a:off x="5638800" y="3048000"/>
              <a:ext cx="1676400" cy="609600"/>
            </a:xfrm>
            <a:prstGeom prst="line">
              <a:avLst/>
            </a:prstGeom>
            <a:noFill/>
            <a:ln w="28575">
              <a:solidFill>
                <a:srgbClr val="CC00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" name="Line 21"/>
          <p:cNvSpPr>
            <a:spLocks noChangeShapeType="1"/>
          </p:cNvSpPr>
          <p:nvPr/>
        </p:nvSpPr>
        <p:spPr bwMode="auto">
          <a:xfrm flipH="1" flipV="1">
            <a:off x="685800" y="1295400"/>
            <a:ext cx="4953000" cy="1752600"/>
          </a:xfrm>
          <a:prstGeom prst="line">
            <a:avLst/>
          </a:prstGeom>
          <a:noFill/>
          <a:ln w="9525">
            <a:solidFill>
              <a:srgbClr val="CC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22"/>
          <p:cNvSpPr>
            <a:spLocks noChangeShapeType="1"/>
          </p:cNvSpPr>
          <p:nvPr/>
        </p:nvSpPr>
        <p:spPr bwMode="auto">
          <a:xfrm flipH="1" flipV="1">
            <a:off x="838200" y="1371600"/>
            <a:ext cx="3048000" cy="1676400"/>
          </a:xfrm>
          <a:prstGeom prst="line">
            <a:avLst/>
          </a:prstGeom>
          <a:noFill/>
          <a:ln w="9525">
            <a:solidFill>
              <a:schemeClr val="accent3">
                <a:lumMod val="50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4" name="Line 24"/>
          <p:cNvSpPr>
            <a:spLocks noChangeShapeType="1"/>
          </p:cNvSpPr>
          <p:nvPr/>
        </p:nvSpPr>
        <p:spPr bwMode="auto">
          <a:xfrm flipV="1">
            <a:off x="793750" y="1295400"/>
            <a:ext cx="0" cy="2667000"/>
          </a:xfrm>
          <a:prstGeom prst="line">
            <a:avLst/>
          </a:prstGeom>
          <a:noFill/>
          <a:ln w="57150">
            <a:solidFill>
              <a:srgbClr val="0000FF"/>
            </a:solidFill>
            <a:prstDash val="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61"/>
          <p:cNvGrpSpPr>
            <a:grpSpLocks/>
          </p:cNvGrpSpPr>
          <p:nvPr/>
        </p:nvGrpSpPr>
        <p:grpSpPr bwMode="auto">
          <a:xfrm>
            <a:off x="3886200" y="3027363"/>
            <a:ext cx="3886200" cy="1981200"/>
            <a:chOff x="3886200" y="3027799"/>
            <a:chExt cx="3886200" cy="1981200"/>
          </a:xfrm>
        </p:grpSpPr>
        <p:grpSp>
          <p:nvGrpSpPr>
            <p:cNvPr id="16401" name="Group 59"/>
            <p:cNvGrpSpPr>
              <a:grpSpLocks/>
            </p:cNvGrpSpPr>
            <p:nvPr/>
          </p:nvGrpSpPr>
          <p:grpSpPr bwMode="auto">
            <a:xfrm>
              <a:off x="3886200" y="3027799"/>
              <a:ext cx="3886200" cy="1981200"/>
              <a:chOff x="3886200" y="3027799"/>
              <a:chExt cx="3886200" cy="1981200"/>
            </a:xfrm>
          </p:grpSpPr>
          <p:sp>
            <p:nvSpPr>
              <p:cNvPr id="56" name="Line 19"/>
              <p:cNvSpPr>
                <a:spLocks noChangeShapeType="1"/>
              </p:cNvSpPr>
              <p:nvPr/>
            </p:nvSpPr>
            <p:spPr bwMode="auto">
              <a:xfrm>
                <a:off x="3886200" y="3027799"/>
                <a:ext cx="3886200" cy="1981200"/>
              </a:xfrm>
              <a:prstGeom prst="line">
                <a:avLst/>
              </a:prstGeom>
              <a:noFill/>
              <a:ln w="28575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20"/>
              <p:cNvSpPr>
                <a:spLocks noChangeShapeType="1"/>
              </p:cNvSpPr>
              <p:nvPr/>
            </p:nvSpPr>
            <p:spPr bwMode="auto">
              <a:xfrm>
                <a:off x="3886200" y="3048436"/>
                <a:ext cx="1066800" cy="533400"/>
              </a:xfrm>
              <a:prstGeom prst="line">
                <a:avLst/>
              </a:prstGeom>
              <a:noFill/>
              <a:ln w="28575">
                <a:solidFill>
                  <a:schemeClr val="accent3">
                    <a:lumMod val="75000"/>
                  </a:schemeClr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1" name="Line 20"/>
            <p:cNvSpPr>
              <a:spLocks noChangeShapeType="1"/>
            </p:cNvSpPr>
            <p:nvPr/>
          </p:nvSpPr>
          <p:spPr bwMode="auto">
            <a:xfrm>
              <a:off x="5638800" y="3931086"/>
              <a:ext cx="1066800" cy="533400"/>
            </a:xfrm>
            <a:prstGeom prst="line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3" name="Text Box 14"/>
          <p:cNvSpPr txBox="1">
            <a:spLocks noChangeArrowheads="1"/>
          </p:cNvSpPr>
          <p:nvPr/>
        </p:nvSpPr>
        <p:spPr bwMode="auto">
          <a:xfrm>
            <a:off x="838200" y="9906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C00000"/>
                </a:solidFill>
              </a:rPr>
              <a:t>B’</a:t>
            </a:r>
          </a:p>
        </p:txBody>
      </p:sp>
      <p:sp>
        <p:nvSpPr>
          <p:cNvPr id="64" name="Text Box 13"/>
          <p:cNvSpPr txBox="1">
            <a:spLocks noChangeArrowheads="1"/>
          </p:cNvSpPr>
          <p:nvPr/>
        </p:nvSpPr>
        <p:spPr bwMode="auto">
          <a:xfrm>
            <a:off x="685800" y="40386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C00000"/>
                </a:solidFill>
              </a:rPr>
              <a:t>A’</a:t>
            </a:r>
          </a:p>
        </p:txBody>
      </p:sp>
    </p:spTree>
    <p:extLst>
      <p:ext uri="{BB962C8B-B14F-4D97-AF65-F5344CB8AC3E}">
        <p14:creationId xmlns:p14="http://schemas.microsoft.com/office/powerpoint/2010/main" val="373007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4" grpId="0" animBg="1"/>
      <p:bldP spid="45" grpId="0"/>
      <p:bldP spid="46" grpId="0"/>
      <p:bldP spid="52" grpId="0" animBg="1"/>
      <p:bldP spid="54" grpId="0" animBg="1"/>
      <p:bldP spid="63" grpId="0"/>
      <p:bldP spid="6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gray">
          <a:xfrm>
            <a:off x="3136611" y="302418"/>
            <a:ext cx="2271713" cy="46196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0" scaled="1"/>
          </a:gradFill>
          <a:ln w="38100">
            <a:solidFill>
              <a:srgbClr val="0000FF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2400" b="1" dirty="0" err="1">
                <a:latin typeface="Times New Roman" pitchFamily="18" charset="0"/>
              </a:rPr>
              <a:t>Cách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dựng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ảnh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gray">
          <a:xfrm>
            <a:off x="228600" y="1302940"/>
            <a:ext cx="3886200" cy="86042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0" scaled="1"/>
          </a:gradFill>
          <a:ln w="38100">
            <a:solidFill>
              <a:srgbClr val="0000FF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2400" dirty="0" err="1">
                <a:latin typeface="Times New Roman" pitchFamily="18" charset="0"/>
              </a:rPr>
              <a:t>Dựng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ảnh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sáng</a:t>
            </a:r>
            <a:r>
              <a:rPr lang="en-US" sz="2400" dirty="0">
                <a:latin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</a:rPr>
              <a:t>ngoài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trục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chính</a:t>
            </a:r>
            <a:r>
              <a:rPr lang="en-US" sz="2400" dirty="0">
                <a:latin typeface="Times New Roman" pitchFamily="18" charset="0"/>
              </a:rPr>
              <a:t> d &gt; f)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gray">
          <a:xfrm>
            <a:off x="4838989" y="1304925"/>
            <a:ext cx="3959225" cy="159067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0" scaled="1"/>
          </a:gradFill>
          <a:ln w="38100">
            <a:solidFill>
              <a:srgbClr val="0000FF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400" dirty="0" err="1">
                <a:latin typeface="Times New Roman" pitchFamily="18" charset="0"/>
              </a:rPr>
              <a:t>Dựng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ảnh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vật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sáng</a:t>
            </a:r>
            <a:r>
              <a:rPr lang="en-US" sz="2400" dirty="0">
                <a:latin typeface="Times New Roman" pitchFamily="18" charset="0"/>
              </a:rPr>
              <a:t> AB     	</a:t>
            </a:r>
          </a:p>
          <a:p>
            <a:pPr>
              <a:defRPr/>
            </a:pPr>
            <a:r>
              <a:rPr lang="en-US" sz="2400" dirty="0">
                <a:latin typeface="Times New Roman" pitchFamily="18" charset="0"/>
              </a:rPr>
              <a:t>            + A 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trục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chính</a:t>
            </a:r>
            <a:endParaRPr lang="en-US" sz="2400" dirty="0">
              <a:latin typeface="Times New Roman" pitchFamily="18" charset="0"/>
            </a:endParaRPr>
          </a:p>
          <a:p>
            <a:pPr>
              <a:defRPr/>
            </a:pPr>
            <a:r>
              <a:rPr lang="en-US" sz="2400" dirty="0">
                <a:latin typeface="Times New Roman" pitchFamily="18" charset="0"/>
              </a:rPr>
              <a:t>	+ AB 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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trục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chính</a:t>
            </a:r>
            <a:endParaRPr lang="en-US" sz="2400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gray">
          <a:xfrm>
            <a:off x="246712" y="3948113"/>
            <a:ext cx="4122737" cy="159067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0" scaled="1"/>
          </a:gradFill>
          <a:ln w="38100">
            <a:solidFill>
              <a:srgbClr val="0000FF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400" dirty="0">
                <a:latin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</a:rPr>
              <a:t>Vẽ</a:t>
            </a:r>
            <a:r>
              <a:rPr lang="en-US" sz="2400" dirty="0">
                <a:latin typeface="Times New Roman" pitchFamily="18" charset="0"/>
              </a:rPr>
              <a:t> 2 </a:t>
            </a:r>
            <a:r>
              <a:rPr lang="en-US" sz="2400" dirty="0" err="1">
                <a:latin typeface="Times New Roman" pitchFamily="18" charset="0"/>
              </a:rPr>
              <a:t>tia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tới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đặc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biệt</a:t>
            </a:r>
            <a:endParaRPr lang="en-US" sz="2400" dirty="0">
              <a:latin typeface="Times New Roman" pitchFamily="18" charset="0"/>
            </a:endParaRPr>
          </a:p>
          <a:p>
            <a:pPr>
              <a:buFont typeface="Symbol" pitchFamily="18" charset="2"/>
              <a:buChar char="®"/>
              <a:defRPr/>
            </a:pPr>
            <a:r>
              <a:rPr lang="en-US" sz="24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dựng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 2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tia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ló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tương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ứng</a:t>
            </a:r>
            <a:endParaRPr lang="en-US" sz="2400" dirty="0">
              <a:latin typeface="Times New Roman" pitchFamily="18" charset="0"/>
              <a:sym typeface="Symbol" pitchFamily="18" charset="2"/>
            </a:endParaRPr>
          </a:p>
          <a:p>
            <a:pPr>
              <a:buFont typeface="Symbol" pitchFamily="18" charset="2"/>
              <a:buChar char="®"/>
              <a:defRPr/>
            </a:pPr>
            <a:r>
              <a:rPr lang="en-US" sz="24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giao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điểm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của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 2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tia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ló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là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ảnh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của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điểm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sáng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.</a:t>
            </a: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gray">
          <a:xfrm>
            <a:off x="4876800" y="4313238"/>
            <a:ext cx="4114800" cy="122555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0" scaled="1"/>
          </a:gradFill>
          <a:ln w="38100">
            <a:solidFill>
              <a:srgbClr val="0000FF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400" dirty="0">
                <a:latin typeface="Times New Roman" pitchFamily="18" charset="0"/>
              </a:rPr>
              <a:t>   + </a:t>
            </a:r>
            <a:r>
              <a:rPr lang="en-US" sz="2400" dirty="0" err="1">
                <a:latin typeface="Times New Roman" pitchFamily="18" charset="0"/>
              </a:rPr>
              <a:t>Dựng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ảnh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</a:rPr>
              <a:t> B.</a:t>
            </a:r>
          </a:p>
          <a:p>
            <a:pPr>
              <a:defRPr/>
            </a:pPr>
            <a:r>
              <a:rPr lang="en-US" sz="2400" dirty="0">
                <a:latin typeface="Times New Roman" pitchFamily="18" charset="0"/>
              </a:rPr>
              <a:t>   + </a:t>
            </a:r>
            <a:r>
              <a:rPr lang="en-US" sz="2400" dirty="0" err="1">
                <a:latin typeface="Times New Roman" pitchFamily="18" charset="0"/>
              </a:rPr>
              <a:t>Từ</a:t>
            </a:r>
            <a:r>
              <a:rPr lang="en-US" sz="2400" dirty="0">
                <a:latin typeface="Times New Roman" pitchFamily="18" charset="0"/>
              </a:rPr>
              <a:t> B’ </a:t>
            </a:r>
            <a:r>
              <a:rPr lang="en-US" sz="2400" dirty="0" err="1">
                <a:latin typeface="Times New Roman" pitchFamily="18" charset="0"/>
              </a:rPr>
              <a:t>dựng</a:t>
            </a:r>
            <a:r>
              <a:rPr lang="en-US" sz="2400" dirty="0">
                <a:latin typeface="Times New Roman" pitchFamily="18" charset="0"/>
              </a:rPr>
              <a:t> B’A’ 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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trục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dirty="0" err="1">
                <a:latin typeface="Times New Roman" pitchFamily="18" charset="0"/>
                <a:sym typeface="Symbol" pitchFamily="18" charset="2"/>
              </a:rPr>
              <a:t>chính</a:t>
            </a:r>
            <a:endParaRPr lang="en-US" sz="2400" dirty="0"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64519" name="AutoShape 7"/>
          <p:cNvCxnSpPr>
            <a:cxnSpLocks noChangeShapeType="1"/>
            <a:stCxn id="64514" idx="2"/>
            <a:endCxn id="64515" idx="0"/>
          </p:cNvCxnSpPr>
          <p:nvPr/>
        </p:nvCxnSpPr>
        <p:spPr bwMode="auto">
          <a:xfrm flipH="1">
            <a:off x="2171700" y="764381"/>
            <a:ext cx="2100768" cy="538559"/>
          </a:xfrm>
          <a:prstGeom prst="straightConnector1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521" name="AutoShape 9"/>
          <p:cNvCxnSpPr>
            <a:cxnSpLocks noChangeShapeType="1"/>
            <a:endCxn id="64518" idx="0"/>
          </p:cNvCxnSpPr>
          <p:nvPr/>
        </p:nvCxnSpPr>
        <p:spPr bwMode="auto">
          <a:xfrm>
            <a:off x="6934200" y="2870200"/>
            <a:ext cx="0" cy="1443038"/>
          </a:xfrm>
          <a:prstGeom prst="straightConnector1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522" name="AutoShape 10"/>
          <p:cNvCxnSpPr>
            <a:cxnSpLocks noChangeShapeType="1"/>
            <a:endCxn id="64517" idx="0"/>
          </p:cNvCxnSpPr>
          <p:nvPr/>
        </p:nvCxnSpPr>
        <p:spPr bwMode="auto">
          <a:xfrm flipH="1">
            <a:off x="2308081" y="2163365"/>
            <a:ext cx="13854" cy="1784748"/>
          </a:xfrm>
          <a:prstGeom prst="straightConnector1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524" name="Line 12"/>
          <p:cNvSpPr>
            <a:spLocks noChangeShapeType="1"/>
          </p:cNvSpPr>
          <p:nvPr/>
        </p:nvSpPr>
        <p:spPr bwMode="auto">
          <a:xfrm>
            <a:off x="4525384" y="764380"/>
            <a:ext cx="2027815" cy="5385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10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10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animBg="1"/>
      <p:bldP spid="64516" grpId="0" animBg="1"/>
      <p:bldP spid="64517" grpId="0" animBg="1"/>
      <p:bldP spid="64518" grpId="0" animBg="1"/>
      <p:bldP spid="645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77"/>
          <p:cNvSpPr>
            <a:spLocks noChangeArrowheads="1"/>
          </p:cNvSpPr>
          <p:nvPr/>
        </p:nvSpPr>
        <p:spPr bwMode="auto">
          <a:xfrm>
            <a:off x="185738" y="533400"/>
            <a:ext cx="7104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altLang="en-US" sz="24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Đặc điểm ảnh của một vật tạo bởi thấu kính hội tụ</a:t>
            </a: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8436" name="Rectangle 77"/>
          <p:cNvSpPr>
            <a:spLocks noChangeArrowheads="1"/>
          </p:cNvSpPr>
          <p:nvPr/>
        </p:nvSpPr>
        <p:spPr bwMode="auto">
          <a:xfrm>
            <a:off x="165100" y="914400"/>
            <a:ext cx="267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altLang="en-US" sz="24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 dựng ảnh</a:t>
            </a: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8437" name="Rectangle 77"/>
          <p:cNvSpPr>
            <a:spLocks noChangeArrowheads="1"/>
          </p:cNvSpPr>
          <p:nvPr/>
        </p:nvSpPr>
        <p:spPr bwMode="auto">
          <a:xfrm>
            <a:off x="158750" y="1295400"/>
            <a:ext cx="2076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altLang="en-US" sz="24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 dụng</a:t>
            </a: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4" name="PubTriangle"/>
          <p:cNvSpPr>
            <a:spLocks noEditPoints="1" noChangeArrowheads="1"/>
          </p:cNvSpPr>
          <p:nvPr/>
        </p:nvSpPr>
        <p:spPr bwMode="auto">
          <a:xfrm rot="3213793">
            <a:off x="7227887" y="1760538"/>
            <a:ext cx="1247775" cy="1308100"/>
          </a:xfrm>
          <a:custGeom>
            <a:avLst/>
            <a:gdLst>
              <a:gd name="T0" fmla="*/ 891697 w 21600"/>
              <a:gd name="T1" fmla="*/ 0 h 21600"/>
              <a:gd name="T2" fmla="*/ 445848 w 21600"/>
              <a:gd name="T3" fmla="*/ 654050 h 21600"/>
              <a:gd name="T4" fmla="*/ 0 w 21600"/>
              <a:gd name="T5" fmla="*/ 1308100 h 21600"/>
              <a:gd name="T6" fmla="*/ 623888 w 21600"/>
              <a:gd name="T7" fmla="*/ 816351 h 21600"/>
              <a:gd name="T8" fmla="*/ 1247775 w 21600"/>
              <a:gd name="T9" fmla="*/ 324542 h 21600"/>
              <a:gd name="T10" fmla="*/ 1069736 w 21600"/>
              <a:gd name="T11" fmla="*/ 162301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3521 w 21600"/>
              <a:gd name="T19" fmla="*/ 2679 h 21600"/>
              <a:gd name="T20" fmla="*/ 18518 w 21600"/>
              <a:gd name="T21" fmla="*/ 7676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36" y="0"/>
                </a:moveTo>
                <a:lnTo>
                  <a:pt x="0" y="21600"/>
                </a:lnTo>
                <a:lnTo>
                  <a:pt x="21600" y="5359"/>
                </a:lnTo>
                <a:lnTo>
                  <a:pt x="15436" y="0"/>
                </a:lnTo>
                <a:close/>
              </a:path>
            </a:pathLst>
          </a:custGeom>
          <a:solidFill>
            <a:srgbClr val="D8EBB3"/>
          </a:solidFill>
          <a:ln>
            <a:noFill/>
          </a:ln>
          <a:effectLst>
            <a:outerShdw dist="107763" sx="999" sy="999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PubTriangle"/>
          <p:cNvSpPr>
            <a:spLocks noEditPoints="1" noChangeArrowheads="1"/>
          </p:cNvSpPr>
          <p:nvPr/>
        </p:nvSpPr>
        <p:spPr bwMode="auto">
          <a:xfrm rot="-7569986">
            <a:off x="6647657" y="1600993"/>
            <a:ext cx="1250950" cy="741363"/>
          </a:xfrm>
          <a:custGeom>
            <a:avLst/>
            <a:gdLst>
              <a:gd name="T0" fmla="*/ 579838 w 21600"/>
              <a:gd name="T1" fmla="*/ 0 h 21600"/>
              <a:gd name="T2" fmla="*/ 289919 w 21600"/>
              <a:gd name="T3" fmla="*/ 370682 h 21600"/>
              <a:gd name="T4" fmla="*/ 0 w 21600"/>
              <a:gd name="T5" fmla="*/ 741363 h 21600"/>
              <a:gd name="T6" fmla="*/ 625475 w 21600"/>
              <a:gd name="T7" fmla="*/ 612071 h 21600"/>
              <a:gd name="T8" fmla="*/ 1250950 w 21600"/>
              <a:gd name="T9" fmla="*/ 482744 h 21600"/>
              <a:gd name="T10" fmla="*/ 915394 w 21600"/>
              <a:gd name="T11" fmla="*/ 241389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6752 w 21600"/>
              <a:gd name="T19" fmla="*/ 7032 h 21600"/>
              <a:gd name="T20" fmla="*/ 15806 w 21600"/>
              <a:gd name="T21" fmla="*/ 16086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0012" y="0"/>
                </a:moveTo>
                <a:lnTo>
                  <a:pt x="0" y="21600"/>
                </a:lnTo>
                <a:lnTo>
                  <a:pt x="21600" y="14065"/>
                </a:lnTo>
                <a:lnTo>
                  <a:pt x="10012" y="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ffectLst>
            <a:outerShdw dist="107763" sx="999" sy="999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PubTriangle"/>
          <p:cNvSpPr>
            <a:spLocks noEditPoints="1" noChangeArrowheads="1"/>
          </p:cNvSpPr>
          <p:nvPr/>
        </p:nvSpPr>
        <p:spPr bwMode="auto">
          <a:xfrm rot="3298254">
            <a:off x="8045450" y="2141538"/>
            <a:ext cx="628650" cy="488950"/>
          </a:xfrm>
          <a:custGeom>
            <a:avLst/>
            <a:gdLst>
              <a:gd name="T0" fmla="*/ 359262 w 21600"/>
              <a:gd name="T1" fmla="*/ 0 h 21600"/>
              <a:gd name="T2" fmla="*/ 179631 w 21600"/>
              <a:gd name="T3" fmla="*/ 244475 h 21600"/>
              <a:gd name="T4" fmla="*/ 0 w 21600"/>
              <a:gd name="T5" fmla="*/ 488950 h 21600"/>
              <a:gd name="T6" fmla="*/ 314325 w 21600"/>
              <a:gd name="T7" fmla="*/ 399694 h 21600"/>
              <a:gd name="T8" fmla="*/ 628650 w 21600"/>
              <a:gd name="T9" fmla="*/ 310415 h 21600"/>
              <a:gd name="T10" fmla="*/ 493956 w 21600"/>
              <a:gd name="T11" fmla="*/ 155219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8426 w 21600"/>
              <a:gd name="T19" fmla="*/ 6857 h 21600"/>
              <a:gd name="T20" fmla="*/ 16972 w 21600"/>
              <a:gd name="T21" fmla="*/ 15403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2344" y="0"/>
                </a:moveTo>
                <a:lnTo>
                  <a:pt x="0" y="21600"/>
                </a:lnTo>
                <a:lnTo>
                  <a:pt x="21600" y="13713"/>
                </a:lnTo>
                <a:lnTo>
                  <a:pt x="12344" y="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ffectLst>
            <a:outerShdw dist="107763" dir="419999" sx="999" sy="999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Text Box 78"/>
          <p:cNvSpPr txBox="1">
            <a:spLocks noChangeArrowheads="1"/>
          </p:cNvSpPr>
          <p:nvPr/>
        </p:nvSpPr>
        <p:spPr bwMode="auto">
          <a:xfrm>
            <a:off x="169863" y="2012950"/>
            <a:ext cx="2725737" cy="1570038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AB = h = 1cm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OA = d = 36cm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OF=OF’= f = 12cm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A’B’ = h’=? cm</a:t>
            </a:r>
          </a:p>
        </p:txBody>
      </p:sp>
      <p:sp>
        <p:nvSpPr>
          <p:cNvPr id="18442" name="Rectangle 38"/>
          <p:cNvSpPr>
            <a:spLocks noChangeArrowheads="1"/>
          </p:cNvSpPr>
          <p:nvPr/>
        </p:nvSpPr>
        <p:spPr bwMode="auto">
          <a:xfrm>
            <a:off x="228600" y="1581150"/>
            <a:ext cx="620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C6.</a:t>
            </a:r>
            <a:endParaRPr lang="en-US" altLang="en-US" sz="2400" b="1">
              <a:solidFill>
                <a:srgbClr val="0000FF"/>
              </a:solidFill>
            </a:endParaRPr>
          </a:p>
        </p:txBody>
      </p:sp>
      <p:sp>
        <p:nvSpPr>
          <p:cNvPr id="18443" name="Text Box 50"/>
          <p:cNvSpPr txBox="1">
            <a:spLocks noChangeArrowheads="1"/>
          </p:cNvSpPr>
          <p:nvPr/>
        </p:nvSpPr>
        <p:spPr bwMode="auto">
          <a:xfrm>
            <a:off x="5164138" y="4370388"/>
            <a:ext cx="19891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000"/>
          </a:p>
        </p:txBody>
      </p:sp>
      <p:graphicFrame>
        <p:nvGraphicFramePr>
          <p:cNvPr id="41" name="Object 10"/>
          <p:cNvGraphicFramePr>
            <a:graphicFrameLocks noChangeAspect="1"/>
          </p:cNvGraphicFramePr>
          <p:nvPr/>
        </p:nvGraphicFramePr>
        <p:xfrm>
          <a:off x="1020763" y="5715000"/>
          <a:ext cx="19939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Equation" r:id="rId5" imgW="863225" imgH="393529" progId="Equation.3">
                  <p:embed/>
                </p:oleObj>
              </mc:Choice>
              <mc:Fallback>
                <p:oleObj name="Equation" r:id="rId5" imgW="86322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0763" y="5715000"/>
                        <a:ext cx="1993900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 Box 86"/>
          <p:cNvSpPr txBox="1">
            <a:spLocks noChangeArrowheads="1"/>
          </p:cNvSpPr>
          <p:nvPr/>
        </p:nvSpPr>
        <p:spPr bwMode="auto">
          <a:xfrm>
            <a:off x="4827588" y="3576638"/>
            <a:ext cx="4059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  OI = 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AB; A’F’=A’O-OF’</a:t>
            </a:r>
            <a:endParaRPr lang="en-US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Line 91"/>
          <p:cNvSpPr>
            <a:spLocks noChangeShapeType="1"/>
          </p:cNvSpPr>
          <p:nvPr/>
        </p:nvSpPr>
        <p:spPr bwMode="auto">
          <a:xfrm>
            <a:off x="4465638" y="3790950"/>
            <a:ext cx="12700" cy="2770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4" name="Object 11"/>
          <p:cNvGraphicFramePr>
            <a:graphicFrameLocks noChangeAspect="1"/>
          </p:cNvGraphicFramePr>
          <p:nvPr/>
        </p:nvGraphicFramePr>
        <p:xfrm>
          <a:off x="347663" y="4114800"/>
          <a:ext cx="3303587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Equation" r:id="rId7" imgW="1675673" imgH="393529" progId="Equation.3">
                  <p:embed/>
                </p:oleObj>
              </mc:Choice>
              <mc:Fallback>
                <p:oleObj name="Equation" r:id="rId7" imgW="167567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3" y="4114800"/>
                        <a:ext cx="3303587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 Box 92"/>
          <p:cNvSpPr txBox="1">
            <a:spLocks noChangeArrowheads="1"/>
          </p:cNvSpPr>
          <p:nvPr/>
        </p:nvSpPr>
        <p:spPr bwMode="auto">
          <a:xfrm>
            <a:off x="3967163" y="4267200"/>
            <a:ext cx="5921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grpSp>
        <p:nvGrpSpPr>
          <p:cNvPr id="2" name="Group 98"/>
          <p:cNvGrpSpPr>
            <a:grpSpLocks/>
          </p:cNvGrpSpPr>
          <p:nvPr/>
        </p:nvGrpSpPr>
        <p:grpSpPr bwMode="auto">
          <a:xfrm>
            <a:off x="5486400" y="4217988"/>
            <a:ext cx="3429000" cy="808037"/>
            <a:chOff x="3456" y="2657"/>
            <a:chExt cx="2304" cy="645"/>
          </a:xfrm>
        </p:grpSpPr>
        <p:graphicFrame>
          <p:nvGraphicFramePr>
            <p:cNvPr id="18489" name="Object 12"/>
            <p:cNvGraphicFramePr>
              <a:graphicFrameLocks noChangeAspect="1"/>
            </p:cNvGraphicFramePr>
            <p:nvPr/>
          </p:nvGraphicFramePr>
          <p:xfrm>
            <a:off x="3456" y="2657"/>
            <a:ext cx="1792" cy="6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0" name="Equation" r:id="rId9" imgW="1028254" imgH="393529" progId="Equation.DSMT4">
                    <p:embed/>
                  </p:oleObj>
                </mc:Choice>
                <mc:Fallback>
                  <p:oleObj name="Equation" r:id="rId9" imgW="1028254" imgH="39352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2657"/>
                          <a:ext cx="1792" cy="6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90" name="Text Box 93"/>
            <p:cNvSpPr txBox="1">
              <a:spLocks noChangeArrowheads="1"/>
            </p:cNvSpPr>
            <p:nvPr/>
          </p:nvSpPr>
          <p:spPr bwMode="auto">
            <a:xfrm>
              <a:off x="5294" y="2838"/>
              <a:ext cx="466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Times New Roman" pitchFamily="18" charset="0"/>
                  <a:cs typeface="Times New Roman" pitchFamily="18" charset="0"/>
                </a:rPr>
                <a:t>(2)</a:t>
              </a:r>
            </a:p>
          </p:txBody>
        </p:sp>
      </p:grpSp>
      <p:graphicFrame>
        <p:nvGraphicFramePr>
          <p:cNvPr id="49" name="Object 13"/>
          <p:cNvGraphicFramePr>
            <a:graphicFrameLocks noChangeAspect="1"/>
          </p:cNvGraphicFramePr>
          <p:nvPr/>
        </p:nvGraphicFramePr>
        <p:xfrm>
          <a:off x="5176838" y="5195888"/>
          <a:ext cx="3224212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Equation" r:id="rId11" imgW="1637589" imgH="393529" progId="Equation.3">
                  <p:embed/>
                </p:oleObj>
              </mc:Choice>
              <mc:Fallback>
                <p:oleObj name="Equation" r:id="rId11" imgW="163758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6838" y="5195888"/>
                        <a:ext cx="3224212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 Box 99"/>
          <p:cNvSpPr txBox="1">
            <a:spLocks noChangeArrowheads="1"/>
          </p:cNvSpPr>
          <p:nvPr/>
        </p:nvSpPr>
        <p:spPr bwMode="auto">
          <a:xfrm>
            <a:off x="4433888" y="6184900"/>
            <a:ext cx="4710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Symbol" pitchFamily="18" charset="2"/>
              <a:buChar char="Þ"/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A’O = 18cm , A’B’ = h’ = 0,5cm</a:t>
            </a:r>
          </a:p>
        </p:txBody>
      </p:sp>
      <p:sp>
        <p:nvSpPr>
          <p:cNvPr id="51" name="PubTriangle"/>
          <p:cNvSpPr>
            <a:spLocks noEditPoints="1" noChangeArrowheads="1"/>
          </p:cNvSpPr>
          <p:nvPr/>
        </p:nvSpPr>
        <p:spPr bwMode="auto">
          <a:xfrm rot="-7673053">
            <a:off x="4091781" y="864394"/>
            <a:ext cx="2378075" cy="2236788"/>
          </a:xfrm>
          <a:custGeom>
            <a:avLst/>
            <a:gdLst>
              <a:gd name="T0" fmla="*/ 1699443 w 21600"/>
              <a:gd name="T1" fmla="*/ 0 h 21600"/>
              <a:gd name="T2" fmla="*/ 849721 w 21600"/>
              <a:gd name="T3" fmla="*/ 1118394 h 21600"/>
              <a:gd name="T4" fmla="*/ 0 w 21600"/>
              <a:gd name="T5" fmla="*/ 2236788 h 21600"/>
              <a:gd name="T6" fmla="*/ 1189038 w 21600"/>
              <a:gd name="T7" fmla="*/ 1395921 h 21600"/>
              <a:gd name="T8" fmla="*/ 2378075 w 21600"/>
              <a:gd name="T9" fmla="*/ 554951 h 21600"/>
              <a:gd name="T10" fmla="*/ 2038759 w 21600"/>
              <a:gd name="T11" fmla="*/ 27752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3521 w 21600"/>
              <a:gd name="T19" fmla="*/ 2680 h 21600"/>
              <a:gd name="T20" fmla="*/ 18518 w 21600"/>
              <a:gd name="T21" fmla="*/ 7676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36" y="0"/>
                </a:moveTo>
                <a:lnTo>
                  <a:pt x="0" y="21600"/>
                </a:lnTo>
                <a:lnTo>
                  <a:pt x="21600" y="5359"/>
                </a:lnTo>
                <a:lnTo>
                  <a:pt x="15436" y="0"/>
                </a:lnTo>
                <a:close/>
              </a:path>
            </a:pathLst>
          </a:custGeom>
          <a:solidFill>
            <a:srgbClr val="D8EBB3"/>
          </a:solidFill>
          <a:ln>
            <a:noFill/>
          </a:ln>
          <a:effectLst>
            <a:outerShdw dist="107763" sx="999" sy="999" algn="ctr" rotWithShape="0">
              <a:srgbClr val="808080">
                <a:alpha val="98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453" name="Group 64"/>
          <p:cNvGrpSpPr>
            <a:grpSpLocks/>
          </p:cNvGrpSpPr>
          <p:nvPr/>
        </p:nvGrpSpPr>
        <p:grpSpPr bwMode="auto">
          <a:xfrm>
            <a:off x="3810000" y="914400"/>
            <a:ext cx="5786438" cy="2257425"/>
            <a:chOff x="2895600" y="1095375"/>
            <a:chExt cx="5786438" cy="2257425"/>
          </a:xfrm>
        </p:grpSpPr>
        <p:sp>
          <p:nvSpPr>
            <p:cNvPr id="18460" name="Text Box 23"/>
            <p:cNvSpPr txBox="1">
              <a:spLocks noChangeArrowheads="1"/>
            </p:cNvSpPr>
            <p:nvPr/>
          </p:nvSpPr>
          <p:spPr bwMode="auto">
            <a:xfrm>
              <a:off x="2895600" y="2397125"/>
              <a:ext cx="7620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grpSp>
          <p:nvGrpSpPr>
            <p:cNvPr id="18461" name="Group 63"/>
            <p:cNvGrpSpPr>
              <a:grpSpLocks/>
            </p:cNvGrpSpPr>
            <p:nvPr/>
          </p:nvGrpSpPr>
          <p:grpSpPr bwMode="auto">
            <a:xfrm>
              <a:off x="3048001" y="1095375"/>
              <a:ext cx="5634037" cy="2257425"/>
              <a:chOff x="3048001" y="1095375"/>
              <a:chExt cx="5634037" cy="2257425"/>
            </a:xfrm>
          </p:grpSpPr>
          <p:grpSp>
            <p:nvGrpSpPr>
              <p:cNvPr id="18462" name="Group 5"/>
              <p:cNvGrpSpPr>
                <a:grpSpLocks/>
              </p:cNvGrpSpPr>
              <p:nvPr/>
            </p:nvGrpSpPr>
            <p:grpSpPr bwMode="auto">
              <a:xfrm>
                <a:off x="3151188" y="1522413"/>
                <a:ext cx="2895600" cy="0"/>
                <a:chOff x="3151188" y="1522413"/>
                <a:chExt cx="2895600" cy="0"/>
              </a:xfrm>
            </p:grpSpPr>
            <p:sp>
              <p:nvSpPr>
                <p:cNvPr id="18487" name="Line 6"/>
                <p:cNvSpPr>
                  <a:spLocks noChangeShapeType="1"/>
                </p:cNvSpPr>
                <p:nvPr/>
              </p:nvSpPr>
              <p:spPr bwMode="auto">
                <a:xfrm>
                  <a:off x="999" y="2315"/>
                  <a:ext cx="18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8" name="Line 7"/>
                <p:cNvSpPr>
                  <a:spLocks noChangeShapeType="1"/>
                </p:cNvSpPr>
                <p:nvPr/>
              </p:nvSpPr>
              <p:spPr bwMode="auto">
                <a:xfrm>
                  <a:off x="999" y="2315"/>
                  <a:ext cx="489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63" name="Group 8"/>
              <p:cNvGrpSpPr>
                <a:grpSpLocks/>
              </p:cNvGrpSpPr>
              <p:nvPr/>
            </p:nvGrpSpPr>
            <p:grpSpPr bwMode="auto">
              <a:xfrm>
                <a:off x="6034088" y="1536700"/>
                <a:ext cx="1614487" cy="1435100"/>
                <a:chOff x="2784" y="1872"/>
                <a:chExt cx="2256" cy="1440"/>
              </a:xfrm>
            </p:grpSpPr>
            <p:sp>
              <p:nvSpPr>
                <p:cNvPr id="18485" name="Line 9"/>
                <p:cNvSpPr>
                  <a:spLocks noChangeShapeType="1"/>
                </p:cNvSpPr>
                <p:nvPr/>
              </p:nvSpPr>
              <p:spPr bwMode="auto">
                <a:xfrm>
                  <a:off x="2784" y="1872"/>
                  <a:ext cx="2256" cy="1440"/>
                </a:xfrm>
                <a:prstGeom prst="line">
                  <a:avLst/>
                </a:prstGeom>
                <a:noFill/>
                <a:ln w="28575">
                  <a:solidFill>
                    <a:srgbClr val="00B05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6" name="Line 10"/>
                <p:cNvSpPr>
                  <a:spLocks noChangeShapeType="1"/>
                </p:cNvSpPr>
                <p:nvPr/>
              </p:nvSpPr>
              <p:spPr bwMode="auto">
                <a:xfrm>
                  <a:off x="3098" y="2080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rgbClr val="00B05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464" name="Line 22"/>
              <p:cNvSpPr>
                <a:spLocks noChangeShapeType="1"/>
              </p:cNvSpPr>
              <p:nvPr/>
            </p:nvSpPr>
            <p:spPr bwMode="auto">
              <a:xfrm flipV="1">
                <a:off x="3152775" y="1524000"/>
                <a:ext cx="0" cy="91440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5" name="Text Box 20"/>
              <p:cNvSpPr txBox="1">
                <a:spLocks noChangeArrowheads="1"/>
              </p:cNvSpPr>
              <p:nvPr/>
            </p:nvSpPr>
            <p:spPr bwMode="auto">
              <a:xfrm>
                <a:off x="4930775" y="2501900"/>
                <a:ext cx="1285875" cy="519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latin typeface="Times New Roman" pitchFamily="18" charset="0"/>
                    <a:cs typeface="Times New Roman" pitchFamily="18" charset="0"/>
                  </a:rPr>
                  <a:t>F</a:t>
                </a:r>
              </a:p>
            </p:txBody>
          </p:sp>
          <p:sp>
            <p:nvSpPr>
              <p:cNvPr id="18466" name="Text Box 21"/>
              <p:cNvSpPr txBox="1">
                <a:spLocks noChangeArrowheads="1"/>
              </p:cNvSpPr>
              <p:nvPr/>
            </p:nvSpPr>
            <p:spPr bwMode="auto">
              <a:xfrm>
                <a:off x="6732588" y="1744663"/>
                <a:ext cx="841375" cy="519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latin typeface="Times New Roman" pitchFamily="18" charset="0"/>
                    <a:cs typeface="Times New Roman" pitchFamily="18" charset="0"/>
                  </a:rPr>
                  <a:t>F’</a:t>
                </a:r>
              </a:p>
            </p:txBody>
          </p:sp>
          <p:sp>
            <p:nvSpPr>
              <p:cNvPr id="18467" name="Line 15"/>
              <p:cNvSpPr>
                <a:spLocks noChangeShapeType="1"/>
              </p:cNvSpPr>
              <p:nvPr/>
            </p:nvSpPr>
            <p:spPr bwMode="auto">
              <a:xfrm>
                <a:off x="3048001" y="2438400"/>
                <a:ext cx="484632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8" name="Line 16"/>
              <p:cNvSpPr>
                <a:spLocks noChangeShapeType="1"/>
              </p:cNvSpPr>
              <p:nvPr/>
            </p:nvSpPr>
            <p:spPr bwMode="auto">
              <a:xfrm flipH="1">
                <a:off x="6019798" y="1219200"/>
                <a:ext cx="45719" cy="2133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9" name="Line 17"/>
              <p:cNvSpPr>
                <a:spLocks noChangeShapeType="1"/>
              </p:cNvSpPr>
              <p:nvPr/>
            </p:nvSpPr>
            <p:spPr bwMode="auto">
              <a:xfrm>
                <a:off x="5091113" y="2325688"/>
                <a:ext cx="0" cy="228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0" name="Line 18"/>
              <p:cNvSpPr>
                <a:spLocks noChangeShapeType="1"/>
              </p:cNvSpPr>
              <p:nvPr/>
            </p:nvSpPr>
            <p:spPr bwMode="auto">
              <a:xfrm>
                <a:off x="7062788" y="2312988"/>
                <a:ext cx="0" cy="228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1" name="Text Box 24"/>
              <p:cNvSpPr txBox="1">
                <a:spLocks noChangeArrowheads="1"/>
              </p:cNvSpPr>
              <p:nvPr/>
            </p:nvSpPr>
            <p:spPr bwMode="auto">
              <a:xfrm>
                <a:off x="5591175" y="2514600"/>
                <a:ext cx="533400" cy="519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</p:txBody>
          </p:sp>
          <p:sp>
            <p:nvSpPr>
              <p:cNvPr id="18472" name="Line 33"/>
              <p:cNvSpPr>
                <a:spLocks noChangeShapeType="1"/>
              </p:cNvSpPr>
              <p:nvPr/>
            </p:nvSpPr>
            <p:spPr bwMode="auto">
              <a:xfrm flipH="1">
                <a:off x="7635875" y="2459038"/>
                <a:ext cx="14288" cy="492125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3" name="Text Box 19"/>
              <p:cNvSpPr txBox="1">
                <a:spLocks noChangeArrowheads="1"/>
              </p:cNvSpPr>
              <p:nvPr/>
            </p:nvSpPr>
            <p:spPr bwMode="auto">
              <a:xfrm>
                <a:off x="3049588" y="1095375"/>
                <a:ext cx="1143000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1"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18474" name="Text Box 34"/>
              <p:cNvSpPr txBox="1">
                <a:spLocks noChangeArrowheads="1"/>
              </p:cNvSpPr>
              <p:nvPr/>
            </p:nvSpPr>
            <p:spPr bwMode="auto">
              <a:xfrm>
                <a:off x="7539038" y="1998663"/>
                <a:ext cx="114300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1">
                    <a:latin typeface="Times New Roman" pitchFamily="18" charset="0"/>
                    <a:cs typeface="Times New Roman" pitchFamily="18" charset="0"/>
                  </a:rPr>
                  <a:t>A’</a:t>
                </a:r>
              </a:p>
            </p:txBody>
          </p:sp>
          <p:sp>
            <p:nvSpPr>
              <p:cNvPr id="18475" name="Text Box 35"/>
              <p:cNvSpPr txBox="1">
                <a:spLocks noChangeArrowheads="1"/>
              </p:cNvSpPr>
              <p:nvPr/>
            </p:nvSpPr>
            <p:spPr bwMode="auto">
              <a:xfrm>
                <a:off x="7470775" y="2974975"/>
                <a:ext cx="8064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1">
                    <a:latin typeface="Times New Roman" pitchFamily="18" charset="0"/>
                    <a:cs typeface="Times New Roman" pitchFamily="18" charset="0"/>
                  </a:rPr>
                  <a:t>B’</a:t>
                </a:r>
              </a:p>
            </p:txBody>
          </p:sp>
          <p:grpSp>
            <p:nvGrpSpPr>
              <p:cNvPr id="18476" name="Group 52"/>
              <p:cNvGrpSpPr>
                <a:grpSpLocks/>
              </p:cNvGrpSpPr>
              <p:nvPr/>
            </p:nvGrpSpPr>
            <p:grpSpPr bwMode="auto">
              <a:xfrm>
                <a:off x="3152775" y="1522413"/>
                <a:ext cx="4495800" cy="1449387"/>
                <a:chOff x="3152775" y="1509713"/>
                <a:chExt cx="4495800" cy="1449387"/>
              </a:xfrm>
            </p:grpSpPr>
            <p:grpSp>
              <p:nvGrpSpPr>
                <p:cNvPr id="18481" name="Group 26"/>
                <p:cNvGrpSpPr>
                  <a:grpSpLocks/>
                </p:cNvGrpSpPr>
                <p:nvPr/>
              </p:nvGrpSpPr>
              <p:grpSpPr bwMode="auto">
                <a:xfrm>
                  <a:off x="3152775" y="1509713"/>
                  <a:ext cx="4495800" cy="1449387"/>
                  <a:chOff x="960" y="1872"/>
                  <a:chExt cx="4320" cy="1392"/>
                </a:xfrm>
              </p:grpSpPr>
              <p:sp>
                <p:nvSpPr>
                  <p:cNvPr id="18483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1872"/>
                    <a:ext cx="4320" cy="1392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4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872" y="2160"/>
                    <a:ext cx="144" cy="48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8482" name="Line 28"/>
                <p:cNvSpPr>
                  <a:spLocks noChangeShapeType="1"/>
                </p:cNvSpPr>
                <p:nvPr/>
              </p:nvSpPr>
              <p:spPr bwMode="auto">
                <a:xfrm>
                  <a:off x="6403340" y="2559268"/>
                  <a:ext cx="149860" cy="49979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77" name="Group 62"/>
              <p:cNvGrpSpPr>
                <a:grpSpLocks/>
              </p:cNvGrpSpPr>
              <p:nvPr/>
            </p:nvGrpSpPr>
            <p:grpSpPr bwMode="auto">
              <a:xfrm>
                <a:off x="3152775" y="1538178"/>
                <a:ext cx="2867025" cy="3176"/>
                <a:chOff x="3152775" y="1538178"/>
                <a:chExt cx="2867025" cy="3176"/>
              </a:xfrm>
            </p:grpSpPr>
            <p:cxnSp>
              <p:nvCxnSpPr>
                <p:cNvPr id="62" name="Straight Connector 61"/>
                <p:cNvCxnSpPr/>
                <p:nvPr/>
              </p:nvCxnSpPr>
              <p:spPr>
                <a:xfrm>
                  <a:off x="4114800" y="1539875"/>
                  <a:ext cx="228600" cy="1588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rot="16200000" flipH="1">
                  <a:off x="4585494" y="105569"/>
                  <a:ext cx="1587" cy="2867025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478" name="Text Box 19"/>
              <p:cNvSpPr txBox="1">
                <a:spLocks noChangeArrowheads="1"/>
              </p:cNvSpPr>
              <p:nvPr/>
            </p:nvSpPr>
            <p:spPr bwMode="auto">
              <a:xfrm>
                <a:off x="5791201" y="1155700"/>
                <a:ext cx="533400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1">
                    <a:latin typeface="Times New Roman" pitchFamily="18" charset="0"/>
                    <a:cs typeface="Times New Roman" pitchFamily="18" charset="0"/>
                  </a:rPr>
                  <a:t>I</a:t>
                </a:r>
              </a:p>
            </p:txBody>
          </p:sp>
        </p:grpSp>
      </p:grpSp>
      <p:grpSp>
        <p:nvGrpSpPr>
          <p:cNvPr id="10" name="Group 81"/>
          <p:cNvGrpSpPr>
            <a:grpSpLocks/>
          </p:cNvGrpSpPr>
          <p:nvPr/>
        </p:nvGrpSpPr>
        <p:grpSpPr bwMode="auto">
          <a:xfrm>
            <a:off x="312738" y="3617913"/>
            <a:ext cx="2049462" cy="420687"/>
            <a:chOff x="80963" y="3617913"/>
            <a:chExt cx="2049462" cy="449262"/>
          </a:xfrm>
        </p:grpSpPr>
        <p:graphicFrame>
          <p:nvGraphicFramePr>
            <p:cNvPr id="18458" name="Object 14"/>
            <p:cNvGraphicFramePr>
              <a:graphicFrameLocks noChangeAspect="1"/>
            </p:cNvGraphicFramePr>
            <p:nvPr/>
          </p:nvGraphicFramePr>
          <p:xfrm>
            <a:off x="80963" y="3617913"/>
            <a:ext cx="2049462" cy="449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2" name="Equation" r:id="rId13" imgW="1079032" imgH="203112" progId="Equation.DSMT4">
                    <p:embed/>
                  </p:oleObj>
                </mc:Choice>
                <mc:Fallback>
                  <p:oleObj name="Equation" r:id="rId13" imgW="1079032" imgH="20311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963" y="3617913"/>
                          <a:ext cx="2049462" cy="449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0" name="Wave 69"/>
            <p:cNvSpPr/>
            <p:nvPr/>
          </p:nvSpPr>
          <p:spPr>
            <a:xfrm flipV="1">
              <a:off x="930275" y="3762016"/>
              <a:ext cx="228600" cy="76290"/>
            </a:xfrm>
            <a:prstGeom prst="wave">
              <a:avLst>
                <a:gd name="adj1" fmla="val 20000"/>
                <a:gd name="adj2" fmla="val 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1" name="Group 82"/>
          <p:cNvGrpSpPr>
            <a:grpSpLocks/>
          </p:cNvGrpSpPr>
          <p:nvPr/>
        </p:nvGrpSpPr>
        <p:grpSpPr bwMode="auto">
          <a:xfrm>
            <a:off x="457200" y="5181600"/>
            <a:ext cx="2170113" cy="420688"/>
            <a:chOff x="20638" y="3617913"/>
            <a:chExt cx="2170113" cy="449263"/>
          </a:xfrm>
        </p:grpSpPr>
        <p:graphicFrame>
          <p:nvGraphicFramePr>
            <p:cNvPr id="18456" name="Object 15"/>
            <p:cNvGraphicFramePr>
              <a:graphicFrameLocks noChangeAspect="1"/>
            </p:cNvGraphicFramePr>
            <p:nvPr/>
          </p:nvGraphicFramePr>
          <p:xfrm>
            <a:off x="20638" y="3617913"/>
            <a:ext cx="2170113" cy="449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3" name="Equation" r:id="rId15" imgW="1143000" imgH="203200" progId="Equation.DSMT4">
                    <p:embed/>
                  </p:oleObj>
                </mc:Choice>
                <mc:Fallback>
                  <p:oleObj name="Equation" r:id="rId15" imgW="1143000" imgH="203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38" y="3617913"/>
                          <a:ext cx="2170113" cy="449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5" name="Wave 84"/>
            <p:cNvSpPr/>
            <p:nvPr/>
          </p:nvSpPr>
          <p:spPr>
            <a:xfrm flipV="1">
              <a:off x="835026" y="3812876"/>
              <a:ext cx="228600" cy="76289"/>
            </a:xfrm>
            <a:prstGeom prst="wave">
              <a:avLst>
                <a:gd name="adj1" fmla="val 20000"/>
                <a:gd name="adj2" fmla="val 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457200" y="76200"/>
            <a:ext cx="86445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43: ẢNH CỦA MỘT VẬT TẠO BỞI THẤU KÍNH HỘI TỤ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49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 animBg="1"/>
      <p:bldP spid="37" grpId="0" animBg="1"/>
      <p:bldP spid="38" grpId="0" animBg="1"/>
      <p:bldP spid="42" grpId="0"/>
      <p:bldP spid="43" grpId="0" animBg="1"/>
      <p:bldP spid="45" grpId="0"/>
      <p:bldP spid="50" grpId="0"/>
      <p:bldP spid="51" grpId="0" animBg="1"/>
      <p:bldP spid="51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51" name="PubTriangle"/>
          <p:cNvSpPr>
            <a:spLocks noEditPoints="1" noChangeArrowheads="1"/>
          </p:cNvSpPr>
          <p:nvPr/>
        </p:nvSpPr>
        <p:spPr bwMode="auto">
          <a:xfrm rot="-7534875">
            <a:off x="2907507" y="-289719"/>
            <a:ext cx="4649788" cy="4041775"/>
          </a:xfrm>
          <a:custGeom>
            <a:avLst/>
            <a:gdLst>
              <a:gd name="T0" fmla="*/ 2998467 w 21600"/>
              <a:gd name="T1" fmla="*/ 0 h 21600"/>
              <a:gd name="T2" fmla="*/ 1499341 w 21600"/>
              <a:gd name="T3" fmla="*/ 2020888 h 21600"/>
              <a:gd name="T4" fmla="*/ 0 w 21600"/>
              <a:gd name="T5" fmla="*/ 4041775 h 21600"/>
              <a:gd name="T6" fmla="*/ 2324894 w 21600"/>
              <a:gd name="T7" fmla="*/ 2682167 h 21600"/>
              <a:gd name="T8" fmla="*/ 4649788 w 21600"/>
              <a:gd name="T9" fmla="*/ 1322559 h 21600"/>
              <a:gd name="T10" fmla="*/ 3824235 w 21600"/>
              <a:gd name="T11" fmla="*/ 661279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1650 w 21600"/>
              <a:gd name="T19" fmla="*/ 3534 h 21600"/>
              <a:gd name="T20" fmla="*/ 17765 w 21600"/>
              <a:gd name="T21" fmla="*/ 9648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3929" y="0"/>
                </a:moveTo>
                <a:lnTo>
                  <a:pt x="0" y="21600"/>
                </a:lnTo>
                <a:lnTo>
                  <a:pt x="21600" y="7068"/>
                </a:lnTo>
                <a:lnTo>
                  <a:pt x="13929" y="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ffectLst>
            <a:outerShdw dist="107763" sx="999" sy="999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1" name="PubTriangle"/>
          <p:cNvSpPr>
            <a:spLocks noEditPoints="1" noChangeArrowheads="1"/>
          </p:cNvSpPr>
          <p:nvPr/>
        </p:nvSpPr>
        <p:spPr bwMode="auto">
          <a:xfrm rot="-7622865">
            <a:off x="2619376" y="328612"/>
            <a:ext cx="3657600" cy="2847975"/>
          </a:xfrm>
          <a:custGeom>
            <a:avLst/>
            <a:gdLst>
              <a:gd name="T0" fmla="*/ 2085171 w 21600"/>
              <a:gd name="T1" fmla="*/ 0 h 21600"/>
              <a:gd name="T2" fmla="*/ 1042585 w 21600"/>
              <a:gd name="T3" fmla="*/ 1423988 h 21600"/>
              <a:gd name="T4" fmla="*/ 0 w 21600"/>
              <a:gd name="T5" fmla="*/ 2847975 h 21600"/>
              <a:gd name="T6" fmla="*/ 1828800 w 21600"/>
              <a:gd name="T7" fmla="*/ 2083505 h 21600"/>
              <a:gd name="T8" fmla="*/ 3657600 w 21600"/>
              <a:gd name="T9" fmla="*/ 1318902 h 21600"/>
              <a:gd name="T10" fmla="*/ 2871385 w 21600"/>
              <a:gd name="T11" fmla="*/ 65951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9463 w 21600"/>
              <a:gd name="T19" fmla="*/ 5001 h 21600"/>
              <a:gd name="T20" fmla="*/ 16957 w 21600"/>
              <a:gd name="T21" fmla="*/ 12496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2314" y="0"/>
                </a:moveTo>
                <a:lnTo>
                  <a:pt x="0" y="21600"/>
                </a:lnTo>
                <a:lnTo>
                  <a:pt x="21600" y="10003"/>
                </a:lnTo>
                <a:lnTo>
                  <a:pt x="12314" y="0"/>
                </a:lnTo>
                <a:close/>
              </a:path>
            </a:pathLst>
          </a:custGeom>
          <a:solidFill>
            <a:srgbClr val="D8EBB3"/>
          </a:solidFill>
          <a:ln>
            <a:noFill/>
          </a:ln>
          <a:effectLst>
            <a:outerShdw dist="107763" sx="999" sy="999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0" name="Text Box 37"/>
          <p:cNvSpPr txBox="1">
            <a:spLocks noChangeArrowheads="1"/>
          </p:cNvSpPr>
          <p:nvPr/>
        </p:nvSpPr>
        <p:spPr bwMode="auto">
          <a:xfrm>
            <a:off x="5164138" y="4370388"/>
            <a:ext cx="19891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000"/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168275" y="609600"/>
            <a:ext cx="2651125" cy="1570038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AB = h = 1cm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OA = d = 8cm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OF=OF’= f = 12cm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A’B’ = h’=? cm</a:t>
            </a:r>
          </a:p>
        </p:txBody>
      </p:sp>
      <p:graphicFrame>
        <p:nvGraphicFramePr>
          <p:cNvPr id="58407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57200" y="5135563"/>
          <a:ext cx="19939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Equation" r:id="rId4" imgW="1104900" imgH="393700" progId="Equation.DSMT4">
                  <p:embed/>
                </p:oleObj>
              </mc:Choice>
              <mc:Fallback>
                <p:oleObj name="Equation" r:id="rId4" imgW="11049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135563"/>
                        <a:ext cx="19939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360363" y="6096000"/>
            <a:ext cx="4059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 OI =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AB; A’F’=A’O+OF’ 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409" name="Line 41"/>
          <p:cNvSpPr>
            <a:spLocks noChangeShapeType="1"/>
          </p:cNvSpPr>
          <p:nvPr/>
        </p:nvSpPr>
        <p:spPr bwMode="auto">
          <a:xfrm>
            <a:off x="4719638" y="3886200"/>
            <a:ext cx="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266700" y="3382963"/>
            <a:ext cx="4373563" cy="823912"/>
            <a:chOff x="168" y="2131"/>
            <a:chExt cx="2755" cy="519"/>
          </a:xfrm>
        </p:grpSpPr>
        <p:graphicFrame>
          <p:nvGraphicFramePr>
            <p:cNvPr id="19510" name="Object 5"/>
            <p:cNvGraphicFramePr>
              <a:graphicFrameLocks noChangeAspect="1"/>
            </p:cNvGraphicFramePr>
            <p:nvPr/>
          </p:nvGraphicFramePr>
          <p:xfrm>
            <a:off x="168" y="2131"/>
            <a:ext cx="2286" cy="5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7" name="Equation" r:id="rId6" imgW="1841500" imgH="393700" progId="Equation.DSMT4">
                    <p:embed/>
                  </p:oleObj>
                </mc:Choice>
                <mc:Fallback>
                  <p:oleObj name="Equation" r:id="rId6" imgW="1841500" imgH="3937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" y="2131"/>
                          <a:ext cx="2286" cy="5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511" name="Text Box 44"/>
            <p:cNvSpPr txBox="1">
              <a:spLocks noChangeArrowheads="1"/>
            </p:cNvSpPr>
            <p:nvPr/>
          </p:nvSpPr>
          <p:spPr bwMode="auto">
            <a:xfrm>
              <a:off x="2550" y="2271"/>
              <a:ext cx="3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(1)</a:t>
              </a:r>
            </a:p>
          </p:txBody>
        </p:sp>
      </p:grpSp>
      <p:grpSp>
        <p:nvGrpSpPr>
          <p:cNvPr id="3" name="Group 84"/>
          <p:cNvGrpSpPr>
            <a:grpSpLocks/>
          </p:cNvGrpSpPr>
          <p:nvPr/>
        </p:nvGrpSpPr>
        <p:grpSpPr bwMode="auto">
          <a:xfrm>
            <a:off x="5486400" y="4217988"/>
            <a:ext cx="3429000" cy="808037"/>
            <a:chOff x="3456" y="2657"/>
            <a:chExt cx="2160" cy="509"/>
          </a:xfrm>
        </p:grpSpPr>
        <p:graphicFrame>
          <p:nvGraphicFramePr>
            <p:cNvPr id="19508" name="Object 4"/>
            <p:cNvGraphicFramePr>
              <a:graphicFrameLocks noChangeAspect="1"/>
            </p:cNvGraphicFramePr>
            <p:nvPr/>
          </p:nvGraphicFramePr>
          <p:xfrm>
            <a:off x="3456" y="2657"/>
            <a:ext cx="1680" cy="5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8" name="Equation" r:id="rId8" imgW="1028254" imgH="393529" progId="Equation.3">
                    <p:embed/>
                  </p:oleObj>
                </mc:Choice>
                <mc:Fallback>
                  <p:oleObj name="Equation" r:id="rId8" imgW="1028254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2657"/>
                          <a:ext cx="1680" cy="5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509" name="Text Box 47"/>
            <p:cNvSpPr txBox="1">
              <a:spLocks noChangeArrowheads="1"/>
            </p:cNvSpPr>
            <p:nvPr/>
          </p:nvSpPr>
          <p:spPr bwMode="auto">
            <a:xfrm>
              <a:off x="5179" y="2800"/>
              <a:ext cx="43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(2)</a:t>
              </a:r>
            </a:p>
          </p:txBody>
        </p:sp>
      </p:grpSp>
      <p:graphicFrame>
        <p:nvGraphicFramePr>
          <p:cNvPr id="58416" name="Object 3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5176838" y="5200650"/>
          <a:ext cx="3224212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Equation" r:id="rId10" imgW="1663700" imgH="393700" progId="Equation.DSMT4">
                  <p:embed/>
                </p:oleObj>
              </mc:Choice>
              <mc:Fallback>
                <p:oleObj name="Equation" r:id="rId10" imgW="16637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6838" y="5200650"/>
                        <a:ext cx="3224212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17" name="Text Box 49"/>
          <p:cNvSpPr txBox="1">
            <a:spLocks noChangeArrowheads="1"/>
          </p:cNvSpPr>
          <p:nvPr/>
        </p:nvSpPr>
        <p:spPr bwMode="auto">
          <a:xfrm>
            <a:off x="4676775" y="6184900"/>
            <a:ext cx="4467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Symbol" pitchFamily="18" charset="2"/>
              <a:buChar char="Þ"/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A’O = 24cm , A’B’ = h’ = 3cm</a:t>
            </a:r>
          </a:p>
        </p:txBody>
      </p:sp>
      <p:sp>
        <p:nvSpPr>
          <p:cNvPr id="19469" name="Text Box 50"/>
          <p:cNvSpPr txBox="1">
            <a:spLocks noChangeArrowheads="1"/>
          </p:cNvSpPr>
          <p:nvPr/>
        </p:nvSpPr>
        <p:spPr bwMode="auto">
          <a:xfrm>
            <a:off x="2746375" y="0"/>
            <a:ext cx="730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B’</a:t>
            </a:r>
          </a:p>
        </p:txBody>
      </p:sp>
      <p:sp>
        <p:nvSpPr>
          <p:cNvPr id="19470" name="Text Box 51"/>
          <p:cNvSpPr txBox="1">
            <a:spLocks noChangeArrowheads="1"/>
          </p:cNvSpPr>
          <p:nvPr/>
        </p:nvSpPr>
        <p:spPr bwMode="auto">
          <a:xfrm>
            <a:off x="2767013" y="2366963"/>
            <a:ext cx="8175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A’</a:t>
            </a:r>
          </a:p>
        </p:txBody>
      </p:sp>
      <p:grpSp>
        <p:nvGrpSpPr>
          <p:cNvPr id="19471" name="Group 52"/>
          <p:cNvGrpSpPr>
            <a:grpSpLocks/>
          </p:cNvGrpSpPr>
          <p:nvPr/>
        </p:nvGrpSpPr>
        <p:grpSpPr bwMode="auto">
          <a:xfrm>
            <a:off x="2109788" y="827088"/>
            <a:ext cx="7034212" cy="2982912"/>
            <a:chOff x="864" y="2441"/>
            <a:chExt cx="4431" cy="1879"/>
          </a:xfrm>
        </p:grpSpPr>
        <p:sp>
          <p:nvSpPr>
            <p:cNvPr id="19497" name="Line 53"/>
            <p:cNvSpPr>
              <a:spLocks noChangeShapeType="1"/>
            </p:cNvSpPr>
            <p:nvPr/>
          </p:nvSpPr>
          <p:spPr bwMode="auto">
            <a:xfrm>
              <a:off x="3663" y="2441"/>
              <a:ext cx="0" cy="1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498" name="Group 54"/>
            <p:cNvGrpSpPr>
              <a:grpSpLocks/>
            </p:cNvGrpSpPr>
            <p:nvPr/>
          </p:nvGrpSpPr>
          <p:grpSpPr bwMode="auto">
            <a:xfrm>
              <a:off x="864" y="3014"/>
              <a:ext cx="4431" cy="797"/>
              <a:chOff x="864" y="3014"/>
              <a:chExt cx="4431" cy="797"/>
            </a:xfrm>
          </p:grpSpPr>
          <p:sp>
            <p:nvSpPr>
              <p:cNvPr id="19499" name="Text Box 55"/>
              <p:cNvSpPr txBox="1">
                <a:spLocks noChangeArrowheads="1"/>
              </p:cNvSpPr>
              <p:nvPr/>
            </p:nvSpPr>
            <p:spPr bwMode="auto">
              <a:xfrm>
                <a:off x="4623" y="3449"/>
                <a:ext cx="67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F’</a:t>
                </a:r>
              </a:p>
            </p:txBody>
          </p:sp>
          <p:grpSp>
            <p:nvGrpSpPr>
              <p:cNvPr id="19500" name="Group 56"/>
              <p:cNvGrpSpPr>
                <a:grpSpLocks/>
              </p:cNvGrpSpPr>
              <p:nvPr/>
            </p:nvGrpSpPr>
            <p:grpSpPr bwMode="auto">
              <a:xfrm>
                <a:off x="864" y="3014"/>
                <a:ext cx="4347" cy="797"/>
                <a:chOff x="864" y="3014"/>
                <a:chExt cx="4347" cy="797"/>
              </a:xfrm>
            </p:grpSpPr>
            <p:sp>
              <p:nvSpPr>
                <p:cNvPr id="19501" name="Line 57"/>
                <p:cNvSpPr>
                  <a:spLocks noChangeShapeType="1"/>
                </p:cNvSpPr>
                <p:nvPr/>
              </p:nvSpPr>
              <p:spPr bwMode="auto">
                <a:xfrm>
                  <a:off x="864" y="3443"/>
                  <a:ext cx="434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02" name="Line 58"/>
                <p:cNvSpPr>
                  <a:spLocks noChangeShapeType="1"/>
                </p:cNvSpPr>
                <p:nvPr/>
              </p:nvSpPr>
              <p:spPr bwMode="auto">
                <a:xfrm>
                  <a:off x="2537" y="3360"/>
                  <a:ext cx="0" cy="16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03" name="Line 59"/>
                <p:cNvSpPr>
                  <a:spLocks noChangeShapeType="1"/>
                </p:cNvSpPr>
                <p:nvPr/>
              </p:nvSpPr>
              <p:spPr bwMode="auto">
                <a:xfrm>
                  <a:off x="4796" y="3356"/>
                  <a:ext cx="0" cy="16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04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2346" y="3484"/>
                  <a:ext cx="76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80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F</a:t>
                  </a:r>
                </a:p>
              </p:txBody>
            </p:sp>
            <p:sp>
              <p:nvSpPr>
                <p:cNvPr id="19505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3333" y="3456"/>
                  <a:ext cx="630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40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</a:p>
              </p:txBody>
            </p:sp>
            <p:sp>
              <p:nvSpPr>
                <p:cNvPr id="19506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2703" y="3357"/>
                  <a:ext cx="384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40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</a:p>
              </p:txBody>
            </p:sp>
            <p:sp>
              <p:nvSpPr>
                <p:cNvPr id="19507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2935" y="3014"/>
                  <a:ext cx="0" cy="421"/>
                </a:xfrm>
                <a:prstGeom prst="line">
                  <a:avLst/>
                </a:prstGeom>
                <a:noFill/>
                <a:ln w="10160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9472" name="Text Box 64"/>
          <p:cNvSpPr txBox="1">
            <a:spLocks noChangeArrowheads="1"/>
          </p:cNvSpPr>
          <p:nvPr/>
        </p:nvSpPr>
        <p:spPr bwMode="auto">
          <a:xfrm>
            <a:off x="5029200" y="1412875"/>
            <a:ext cx="696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grpSp>
        <p:nvGrpSpPr>
          <p:cNvPr id="19473" name="Group 65"/>
          <p:cNvGrpSpPr>
            <a:grpSpLocks/>
          </p:cNvGrpSpPr>
          <p:nvPr/>
        </p:nvGrpSpPr>
        <p:grpSpPr bwMode="auto">
          <a:xfrm>
            <a:off x="5411788" y="1730375"/>
            <a:ext cx="1176337" cy="3175"/>
            <a:chOff x="2921" y="3001"/>
            <a:chExt cx="741" cy="2"/>
          </a:xfrm>
        </p:grpSpPr>
        <p:sp>
          <p:nvSpPr>
            <p:cNvPr id="19495" name="Line 66"/>
            <p:cNvSpPr>
              <a:spLocks noChangeShapeType="1"/>
            </p:cNvSpPr>
            <p:nvPr/>
          </p:nvSpPr>
          <p:spPr bwMode="auto">
            <a:xfrm>
              <a:off x="2921" y="3003"/>
              <a:ext cx="741" cy="0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6" name="Line 67"/>
            <p:cNvSpPr>
              <a:spLocks noChangeShapeType="1"/>
            </p:cNvSpPr>
            <p:nvPr/>
          </p:nvSpPr>
          <p:spPr bwMode="auto">
            <a:xfrm>
              <a:off x="2947" y="3001"/>
              <a:ext cx="480" cy="0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474" name="Group 68"/>
          <p:cNvGrpSpPr>
            <a:grpSpLocks/>
          </p:cNvGrpSpPr>
          <p:nvPr/>
        </p:nvGrpSpPr>
        <p:grpSpPr bwMode="auto">
          <a:xfrm>
            <a:off x="6594475" y="1744663"/>
            <a:ext cx="2549525" cy="962025"/>
            <a:chOff x="3660" y="3001"/>
            <a:chExt cx="1606" cy="606"/>
          </a:xfrm>
        </p:grpSpPr>
        <p:sp>
          <p:nvSpPr>
            <p:cNvPr id="19493" name="Line 69"/>
            <p:cNvSpPr>
              <a:spLocks noChangeShapeType="1"/>
            </p:cNvSpPr>
            <p:nvPr/>
          </p:nvSpPr>
          <p:spPr bwMode="auto">
            <a:xfrm>
              <a:off x="3662" y="3003"/>
              <a:ext cx="1604" cy="604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4" name="Line 70"/>
            <p:cNvSpPr>
              <a:spLocks noChangeShapeType="1"/>
            </p:cNvSpPr>
            <p:nvPr/>
          </p:nvSpPr>
          <p:spPr bwMode="auto">
            <a:xfrm>
              <a:off x="3660" y="3001"/>
              <a:ext cx="809" cy="305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475" name="Group 71"/>
          <p:cNvGrpSpPr>
            <a:grpSpLocks/>
          </p:cNvGrpSpPr>
          <p:nvPr/>
        </p:nvGrpSpPr>
        <p:grpSpPr bwMode="auto">
          <a:xfrm>
            <a:off x="5440363" y="1727200"/>
            <a:ext cx="1157287" cy="657225"/>
            <a:chOff x="2933" y="3016"/>
            <a:chExt cx="729" cy="414"/>
          </a:xfrm>
        </p:grpSpPr>
        <p:sp>
          <p:nvSpPr>
            <p:cNvPr id="19491" name="Line 72"/>
            <p:cNvSpPr>
              <a:spLocks noChangeShapeType="1"/>
            </p:cNvSpPr>
            <p:nvPr/>
          </p:nvSpPr>
          <p:spPr bwMode="auto">
            <a:xfrm>
              <a:off x="2935" y="3018"/>
              <a:ext cx="727" cy="412"/>
            </a:xfrm>
            <a:prstGeom prst="line">
              <a:avLst/>
            </a:prstGeom>
            <a:noFill/>
            <a:ln w="57150">
              <a:solidFill>
                <a:srgbClr val="CC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2" name="Line 73"/>
            <p:cNvSpPr>
              <a:spLocks noChangeShapeType="1"/>
            </p:cNvSpPr>
            <p:nvPr/>
          </p:nvSpPr>
          <p:spPr bwMode="auto">
            <a:xfrm>
              <a:off x="2933" y="3016"/>
              <a:ext cx="356" cy="202"/>
            </a:xfrm>
            <a:prstGeom prst="line">
              <a:avLst/>
            </a:prstGeom>
            <a:noFill/>
            <a:ln w="57150">
              <a:solidFill>
                <a:srgbClr val="CC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476" name="Group 74"/>
          <p:cNvGrpSpPr>
            <a:grpSpLocks/>
          </p:cNvGrpSpPr>
          <p:nvPr/>
        </p:nvGrpSpPr>
        <p:grpSpPr bwMode="auto">
          <a:xfrm>
            <a:off x="6597650" y="2389188"/>
            <a:ext cx="2001838" cy="1089025"/>
            <a:chOff x="3662" y="3442"/>
            <a:chExt cx="1261" cy="686"/>
          </a:xfrm>
        </p:grpSpPr>
        <p:sp>
          <p:nvSpPr>
            <p:cNvPr id="19489" name="Line 75"/>
            <p:cNvSpPr>
              <a:spLocks noChangeShapeType="1"/>
            </p:cNvSpPr>
            <p:nvPr/>
          </p:nvSpPr>
          <p:spPr bwMode="auto">
            <a:xfrm>
              <a:off x="3662" y="3442"/>
              <a:ext cx="1261" cy="686"/>
            </a:xfrm>
            <a:prstGeom prst="line">
              <a:avLst/>
            </a:prstGeom>
            <a:noFill/>
            <a:ln w="57150">
              <a:solidFill>
                <a:srgbClr val="CC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0" name="Line 76"/>
            <p:cNvSpPr>
              <a:spLocks noChangeShapeType="1"/>
            </p:cNvSpPr>
            <p:nvPr/>
          </p:nvSpPr>
          <p:spPr bwMode="auto">
            <a:xfrm>
              <a:off x="3674" y="3454"/>
              <a:ext cx="581" cy="316"/>
            </a:xfrm>
            <a:prstGeom prst="line">
              <a:avLst/>
            </a:prstGeom>
            <a:noFill/>
            <a:ln w="57150">
              <a:solidFill>
                <a:srgbClr val="CC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77" name="Line 77"/>
          <p:cNvSpPr>
            <a:spLocks noChangeShapeType="1"/>
          </p:cNvSpPr>
          <p:nvPr/>
        </p:nvSpPr>
        <p:spPr bwMode="auto">
          <a:xfrm flipH="1" flipV="1">
            <a:off x="3154363" y="285750"/>
            <a:ext cx="3441700" cy="1449388"/>
          </a:xfrm>
          <a:prstGeom prst="line">
            <a:avLst/>
          </a:prstGeom>
          <a:noFill/>
          <a:ln w="57150">
            <a:solidFill>
              <a:srgbClr val="CC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78"/>
          <p:cNvSpPr>
            <a:spLocks noChangeShapeType="1"/>
          </p:cNvSpPr>
          <p:nvPr/>
        </p:nvSpPr>
        <p:spPr bwMode="auto">
          <a:xfrm flipH="1" flipV="1">
            <a:off x="3071813" y="265113"/>
            <a:ext cx="2406650" cy="1449387"/>
          </a:xfrm>
          <a:prstGeom prst="line">
            <a:avLst/>
          </a:prstGeom>
          <a:noFill/>
          <a:ln w="57150">
            <a:solidFill>
              <a:srgbClr val="CC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79"/>
          <p:cNvSpPr>
            <a:spLocks noChangeShapeType="1"/>
          </p:cNvSpPr>
          <p:nvPr/>
        </p:nvSpPr>
        <p:spPr bwMode="auto">
          <a:xfrm flipV="1">
            <a:off x="3189288" y="269875"/>
            <a:ext cx="0" cy="2178050"/>
          </a:xfrm>
          <a:prstGeom prst="line">
            <a:avLst/>
          </a:prstGeom>
          <a:noFill/>
          <a:ln w="101600">
            <a:solidFill>
              <a:srgbClr val="0000FF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Text Box 80"/>
          <p:cNvSpPr txBox="1">
            <a:spLocks noChangeArrowheads="1"/>
          </p:cNvSpPr>
          <p:nvPr/>
        </p:nvSpPr>
        <p:spPr bwMode="auto">
          <a:xfrm>
            <a:off x="6638925" y="1163638"/>
            <a:ext cx="739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58403" name="PubTriangle"/>
          <p:cNvSpPr>
            <a:spLocks noEditPoints="1" noChangeArrowheads="1"/>
          </p:cNvSpPr>
          <p:nvPr/>
        </p:nvSpPr>
        <p:spPr bwMode="auto">
          <a:xfrm rot="-7673053">
            <a:off x="6539706" y="1570832"/>
            <a:ext cx="1431925" cy="1246188"/>
          </a:xfrm>
          <a:custGeom>
            <a:avLst/>
            <a:gdLst>
              <a:gd name="T0" fmla="*/ 968207 w 21600"/>
              <a:gd name="T1" fmla="*/ 0 h 21600"/>
              <a:gd name="T2" fmla="*/ 484136 w 21600"/>
              <a:gd name="T3" fmla="*/ 623094 h 21600"/>
              <a:gd name="T4" fmla="*/ 0 w 21600"/>
              <a:gd name="T5" fmla="*/ 1246188 h 21600"/>
              <a:gd name="T6" fmla="*/ 715963 w 21600"/>
              <a:gd name="T7" fmla="*/ 806445 h 21600"/>
              <a:gd name="T8" fmla="*/ 1431925 w 21600"/>
              <a:gd name="T9" fmla="*/ 366702 h 21600"/>
              <a:gd name="T10" fmla="*/ 1200099 w 21600"/>
              <a:gd name="T11" fmla="*/ 183351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2456 w 21600"/>
              <a:gd name="T19" fmla="*/ 3178 h 21600"/>
              <a:gd name="T20" fmla="*/ 18103 w 21600"/>
              <a:gd name="T21" fmla="*/ 8824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4605" y="0"/>
                </a:moveTo>
                <a:lnTo>
                  <a:pt x="0" y="21600"/>
                </a:lnTo>
                <a:lnTo>
                  <a:pt x="21600" y="6356"/>
                </a:lnTo>
                <a:lnTo>
                  <a:pt x="14605" y="0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  <a:effectLst>
            <a:outerShdw dist="107763" sx="999" sy="999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2" name="Rectangle 50"/>
          <p:cNvSpPr>
            <a:spLocks noChangeArrowheads="1"/>
          </p:cNvSpPr>
          <p:nvPr/>
        </p:nvSpPr>
        <p:spPr bwMode="auto">
          <a:xfrm>
            <a:off x="228600" y="152400"/>
            <a:ext cx="620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C6.</a:t>
            </a:r>
            <a:endParaRPr lang="en-US" altLang="en-US" sz="2400" b="1">
              <a:solidFill>
                <a:srgbClr val="0000FF"/>
              </a:solidFill>
            </a:endParaRPr>
          </a:p>
        </p:txBody>
      </p:sp>
      <p:sp>
        <p:nvSpPr>
          <p:cNvPr id="58449" name="PubTriangle"/>
          <p:cNvSpPr>
            <a:spLocks noEditPoints="1" noChangeArrowheads="1"/>
          </p:cNvSpPr>
          <p:nvPr/>
        </p:nvSpPr>
        <p:spPr bwMode="auto">
          <a:xfrm rot="-7673053">
            <a:off x="5237163" y="1746250"/>
            <a:ext cx="1182688" cy="871537"/>
          </a:xfrm>
          <a:custGeom>
            <a:avLst/>
            <a:gdLst>
              <a:gd name="T0" fmla="*/ 704959 w 21600"/>
              <a:gd name="T1" fmla="*/ 0 h 21600"/>
              <a:gd name="T2" fmla="*/ 352507 w 21600"/>
              <a:gd name="T3" fmla="*/ 435769 h 21600"/>
              <a:gd name="T4" fmla="*/ 0 w 21600"/>
              <a:gd name="T5" fmla="*/ 871537 h 21600"/>
              <a:gd name="T6" fmla="*/ 591344 w 21600"/>
              <a:gd name="T7" fmla="*/ 619639 h 21600"/>
              <a:gd name="T8" fmla="*/ 1182688 w 21600"/>
              <a:gd name="T9" fmla="*/ 367740 h 21600"/>
              <a:gd name="T10" fmla="*/ 943851 w 21600"/>
              <a:gd name="T11" fmla="*/ 18387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0159 w 21600"/>
              <a:gd name="T19" fmla="*/ 4557 h 21600"/>
              <a:gd name="T20" fmla="*/ 17237 w 21600"/>
              <a:gd name="T21" fmla="*/ 11636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2875" y="0"/>
                </a:moveTo>
                <a:lnTo>
                  <a:pt x="0" y="21600"/>
                </a:lnTo>
                <a:lnTo>
                  <a:pt x="21600" y="9114"/>
                </a:lnTo>
                <a:lnTo>
                  <a:pt x="12875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948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8078706"/>
              </p:ext>
            </p:extLst>
          </p:nvPr>
        </p:nvGraphicFramePr>
        <p:xfrm>
          <a:off x="388938" y="2743200"/>
          <a:ext cx="2049462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" name="Equation" r:id="rId12" imgW="1079280" imgH="203040" progId="Equation.DSMT4">
                  <p:embed/>
                </p:oleObj>
              </mc:Choice>
              <mc:Fallback>
                <p:oleObj name="Equation" r:id="rId12" imgW="1079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8" y="2743200"/>
                        <a:ext cx="2049462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Wave 53"/>
          <p:cNvSpPr/>
          <p:nvPr/>
        </p:nvSpPr>
        <p:spPr bwMode="auto">
          <a:xfrm flipV="1">
            <a:off x="1238250" y="2878138"/>
            <a:ext cx="228600" cy="71437"/>
          </a:xfrm>
          <a:prstGeom prst="wave">
            <a:avLst>
              <a:gd name="adj1" fmla="val 20000"/>
              <a:gd name="adj2" fmla="val 1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1" name="Group 54"/>
          <p:cNvGrpSpPr>
            <a:grpSpLocks/>
          </p:cNvGrpSpPr>
          <p:nvPr/>
        </p:nvGrpSpPr>
        <p:grpSpPr bwMode="auto">
          <a:xfrm>
            <a:off x="573088" y="4532313"/>
            <a:ext cx="2170112" cy="420687"/>
            <a:chOff x="20638" y="3617913"/>
            <a:chExt cx="2170113" cy="449263"/>
          </a:xfrm>
        </p:grpSpPr>
        <p:graphicFrame>
          <p:nvGraphicFramePr>
            <p:cNvPr id="19487" name="Object 7"/>
            <p:cNvGraphicFramePr>
              <a:graphicFrameLocks noChangeAspect="1"/>
            </p:cNvGraphicFramePr>
            <p:nvPr/>
          </p:nvGraphicFramePr>
          <p:xfrm>
            <a:off x="20638" y="3617913"/>
            <a:ext cx="2170113" cy="449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1" name="Equation" r:id="rId14" imgW="1143000" imgH="203200" progId="Equation.DSMT4">
                    <p:embed/>
                  </p:oleObj>
                </mc:Choice>
                <mc:Fallback>
                  <p:oleObj name="Equation" r:id="rId14" imgW="1143000" imgH="203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38" y="3617913"/>
                          <a:ext cx="2170113" cy="449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7" name="Wave 56"/>
            <p:cNvSpPr/>
            <p:nvPr/>
          </p:nvSpPr>
          <p:spPr>
            <a:xfrm flipV="1">
              <a:off x="835025" y="3812876"/>
              <a:ext cx="228600" cy="76291"/>
            </a:xfrm>
            <a:prstGeom prst="wave">
              <a:avLst>
                <a:gd name="adj1" fmla="val 20000"/>
                <a:gd name="adj2" fmla="val 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8519332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8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8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58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5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58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58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58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58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58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58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58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51" grpId="0" animBg="1"/>
      <p:bldP spid="58401" grpId="0" animBg="1"/>
      <p:bldP spid="58401" grpId="1" animBg="1"/>
      <p:bldP spid="58406" grpId="0" animBg="1"/>
      <p:bldP spid="58408" grpId="0"/>
      <p:bldP spid="58409" grpId="0" animBg="1"/>
      <p:bldP spid="58417" grpId="0"/>
      <p:bldP spid="58403" grpId="0" animBg="1"/>
      <p:bldP spid="58449" grpId="0" animBg="1"/>
      <p:bldP spid="58449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4"/>
          <p:cNvSpPr>
            <a:spLocks noChangeArrowheads="1" noChangeShapeType="1" noTextEdit="1"/>
          </p:cNvSpPr>
          <p:nvPr/>
        </p:nvSpPr>
        <p:spPr bwMode="auto">
          <a:xfrm>
            <a:off x="990600" y="533400"/>
            <a:ext cx="6172200" cy="990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endParaRPr lang="en-US" sz="3600" kern="10" spc="-36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VNI-Times"/>
            </a:endParaRPr>
          </a:p>
        </p:txBody>
      </p:sp>
      <p:sp>
        <p:nvSpPr>
          <p:cNvPr id="7" name="Text Box 148"/>
          <p:cNvSpPr txBox="1">
            <a:spLocks noChangeArrowheads="1"/>
          </p:cNvSpPr>
          <p:nvPr/>
        </p:nvSpPr>
        <p:spPr bwMode="auto">
          <a:xfrm>
            <a:off x="228600" y="2176463"/>
            <a:ext cx="8686800" cy="230832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 các bài tập 42-43.1 đến 42-43.4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SBT </a:t>
            </a:r>
            <a:r>
              <a:rPr lang="vi-VN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 50;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51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kỳ;Ảnh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Lưu ý: xem thấu kính phân kỳ khác thấu kính </a:t>
            </a:r>
            <a:r>
              <a:rPr lang="vi-VN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vi-VN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tụ ở những điểm </a:t>
            </a:r>
            <a:r>
              <a:rPr lang="vi-VN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67000" y="844034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073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3048000" y="4572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 err="1">
                <a:solidFill>
                  <a:srgbClr val="CC3300"/>
                </a:solidFill>
              </a:rPr>
              <a:t>Kiểm</a:t>
            </a:r>
            <a:r>
              <a:rPr lang="en-US" sz="3200" dirty="0">
                <a:solidFill>
                  <a:srgbClr val="CC3300"/>
                </a:solidFill>
              </a:rPr>
              <a:t> </a:t>
            </a:r>
            <a:r>
              <a:rPr lang="en-US" sz="3200" dirty="0" err="1">
                <a:solidFill>
                  <a:srgbClr val="CC3300"/>
                </a:solidFill>
              </a:rPr>
              <a:t>tra</a:t>
            </a:r>
            <a:r>
              <a:rPr lang="en-US" sz="3200" dirty="0">
                <a:solidFill>
                  <a:srgbClr val="CC3300"/>
                </a:solidFill>
              </a:rPr>
              <a:t> </a:t>
            </a:r>
            <a:r>
              <a:rPr lang="en-US" sz="3200" dirty="0" err="1">
                <a:solidFill>
                  <a:srgbClr val="CC3300"/>
                </a:solidFill>
              </a:rPr>
              <a:t>bài</a:t>
            </a:r>
            <a:r>
              <a:rPr lang="en-US" sz="3200" dirty="0">
                <a:solidFill>
                  <a:srgbClr val="CC3300"/>
                </a:solidFill>
              </a:rPr>
              <a:t> </a:t>
            </a:r>
            <a:r>
              <a:rPr lang="en-US" sz="3200" dirty="0" err="1">
                <a:solidFill>
                  <a:srgbClr val="CC3300"/>
                </a:solidFill>
              </a:rPr>
              <a:t>cũ</a:t>
            </a:r>
            <a:endParaRPr lang="en-US" sz="3200" dirty="0">
              <a:solidFill>
                <a:srgbClr val="CC3300"/>
              </a:solidFill>
            </a:endParaRP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533400" y="1143000"/>
            <a:ext cx="8610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arenR"/>
            </a:pPr>
            <a:r>
              <a:rPr lang="en-US" dirty="0" err="1"/>
              <a:t>Nêu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đặc</a:t>
            </a:r>
            <a:r>
              <a:rPr lang="en-US" dirty="0"/>
              <a:t> </a:t>
            </a:r>
            <a:r>
              <a:rPr lang="en-US" dirty="0" err="1"/>
              <a:t>điểm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nhận</a:t>
            </a:r>
            <a:r>
              <a:rPr lang="en-US" dirty="0"/>
              <a:t>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thấu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kính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hội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tụ</a:t>
            </a:r>
            <a:r>
              <a:rPr lang="en-US" dirty="0" smtClean="0"/>
              <a:t>?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2)   </a:t>
            </a:r>
            <a:r>
              <a:rPr lang="en-US" dirty="0" err="1">
                <a:solidFill>
                  <a:srgbClr val="C00000"/>
                </a:solidFill>
              </a:rPr>
              <a:t>Mô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tả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đường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truyền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của</a:t>
            </a:r>
            <a:r>
              <a:rPr lang="en-US" dirty="0">
                <a:solidFill>
                  <a:srgbClr val="C00000"/>
                </a:solidFill>
              </a:rPr>
              <a:t> 3 </a:t>
            </a:r>
            <a:r>
              <a:rPr lang="en-US" dirty="0" err="1">
                <a:solidFill>
                  <a:srgbClr val="C00000"/>
                </a:solidFill>
              </a:rPr>
              <a:t>tia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sáng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đặc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biệt</a:t>
            </a:r>
            <a:r>
              <a:rPr lang="en-US" dirty="0">
                <a:solidFill>
                  <a:srgbClr val="C00000"/>
                </a:solidFill>
              </a:rPr>
              <a:t> qua </a:t>
            </a:r>
            <a:r>
              <a:rPr lang="en-US" dirty="0" err="1" smtClean="0">
                <a:solidFill>
                  <a:srgbClr val="C00000"/>
                </a:solidFill>
              </a:rPr>
              <a:t>thấu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kính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hội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tụ</a:t>
            </a:r>
            <a:r>
              <a:rPr lang="en-US" dirty="0" smtClean="0">
                <a:solidFill>
                  <a:srgbClr val="C00000"/>
                </a:solidFill>
              </a:rPr>
              <a:t>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533400" y="2176463"/>
            <a:ext cx="82296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err="1">
                <a:solidFill>
                  <a:srgbClr val="000066"/>
                </a:solidFill>
              </a:rPr>
              <a:t>Trả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lời</a:t>
            </a:r>
            <a:r>
              <a:rPr lang="en-US" dirty="0">
                <a:solidFill>
                  <a:srgbClr val="000066"/>
                </a:solidFill>
              </a:rPr>
              <a:t>: 1) 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66"/>
                </a:solidFill>
              </a:rPr>
              <a:t>- </a:t>
            </a:r>
            <a:r>
              <a:rPr lang="en-US" dirty="0" err="1" smtClean="0">
                <a:solidFill>
                  <a:srgbClr val="000066"/>
                </a:solidFill>
              </a:rPr>
              <a:t>Thấu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kính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hội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tụ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thường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dùng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có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phần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rìa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mỏng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hơn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phần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giữa</a:t>
            </a:r>
            <a:endParaRPr lang="en-US" dirty="0">
              <a:solidFill>
                <a:srgbClr val="000066"/>
              </a:solidFill>
            </a:endParaRP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66"/>
                </a:solidFill>
              </a:rPr>
              <a:t>- </a:t>
            </a:r>
            <a:r>
              <a:rPr lang="en-US" dirty="0" err="1">
                <a:solidFill>
                  <a:srgbClr val="000066"/>
                </a:solidFill>
              </a:rPr>
              <a:t>Một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chùm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tia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tới</a:t>
            </a:r>
            <a:r>
              <a:rPr lang="en-US" dirty="0">
                <a:solidFill>
                  <a:srgbClr val="000066"/>
                </a:solidFill>
              </a:rPr>
              <a:t> song </a:t>
            </a:r>
            <a:r>
              <a:rPr lang="en-US" dirty="0" err="1">
                <a:solidFill>
                  <a:srgbClr val="000066"/>
                </a:solidFill>
              </a:rPr>
              <a:t>song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với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trục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chính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của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thấu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kính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hội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tụ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cho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chùm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tia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ló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hội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tụ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tại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tiêu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điểm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của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thấu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kính</a:t>
            </a:r>
            <a:r>
              <a:rPr lang="en-US" dirty="0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457200" y="4137025"/>
            <a:ext cx="838200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err="1">
                <a:solidFill>
                  <a:srgbClr val="CC3300"/>
                </a:solidFill>
              </a:rPr>
              <a:t>Trả</a:t>
            </a:r>
            <a:r>
              <a:rPr lang="en-US" dirty="0">
                <a:solidFill>
                  <a:srgbClr val="CC3300"/>
                </a:solidFill>
              </a:rPr>
              <a:t> </a:t>
            </a:r>
            <a:r>
              <a:rPr lang="en-US" dirty="0" err="1">
                <a:solidFill>
                  <a:srgbClr val="CC3300"/>
                </a:solidFill>
              </a:rPr>
              <a:t>lời</a:t>
            </a:r>
            <a:r>
              <a:rPr lang="en-US" dirty="0">
                <a:solidFill>
                  <a:srgbClr val="CC3300"/>
                </a:solidFill>
              </a:rPr>
              <a:t>: 2)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dirty="0">
                <a:solidFill>
                  <a:srgbClr val="CC3300"/>
                </a:solidFill>
              </a:rPr>
              <a:t>Tia </a:t>
            </a:r>
            <a:r>
              <a:rPr lang="en-US" dirty="0" err="1">
                <a:solidFill>
                  <a:srgbClr val="CC3300"/>
                </a:solidFill>
              </a:rPr>
              <a:t>tới</a:t>
            </a:r>
            <a:r>
              <a:rPr lang="en-US" dirty="0">
                <a:solidFill>
                  <a:srgbClr val="CC3300"/>
                </a:solidFill>
              </a:rPr>
              <a:t> qua </a:t>
            </a:r>
            <a:r>
              <a:rPr lang="en-US" dirty="0" err="1">
                <a:solidFill>
                  <a:srgbClr val="CC3300"/>
                </a:solidFill>
              </a:rPr>
              <a:t>quang</a:t>
            </a:r>
            <a:r>
              <a:rPr lang="en-US" dirty="0">
                <a:solidFill>
                  <a:srgbClr val="CC3300"/>
                </a:solidFill>
              </a:rPr>
              <a:t> </a:t>
            </a:r>
            <a:r>
              <a:rPr lang="en-US" dirty="0" err="1">
                <a:solidFill>
                  <a:srgbClr val="CC3300"/>
                </a:solidFill>
              </a:rPr>
              <a:t>tâm</a:t>
            </a:r>
            <a:r>
              <a:rPr lang="en-US" dirty="0">
                <a:solidFill>
                  <a:srgbClr val="CC3300"/>
                </a:solidFill>
              </a:rPr>
              <a:t> </a:t>
            </a:r>
            <a:r>
              <a:rPr lang="en-US" dirty="0" err="1">
                <a:solidFill>
                  <a:srgbClr val="CC3300"/>
                </a:solidFill>
              </a:rPr>
              <a:t>thì</a:t>
            </a:r>
            <a:r>
              <a:rPr lang="en-US" dirty="0">
                <a:solidFill>
                  <a:srgbClr val="CC3300"/>
                </a:solidFill>
              </a:rPr>
              <a:t> </a:t>
            </a:r>
            <a:r>
              <a:rPr lang="en-US" dirty="0" err="1">
                <a:solidFill>
                  <a:srgbClr val="CC3300"/>
                </a:solidFill>
              </a:rPr>
              <a:t>tia</a:t>
            </a:r>
            <a:r>
              <a:rPr lang="en-US" dirty="0">
                <a:solidFill>
                  <a:srgbClr val="CC3300"/>
                </a:solidFill>
              </a:rPr>
              <a:t> </a:t>
            </a:r>
            <a:r>
              <a:rPr lang="en-US" dirty="0" err="1">
                <a:solidFill>
                  <a:srgbClr val="CC3300"/>
                </a:solidFill>
              </a:rPr>
              <a:t>ló</a:t>
            </a:r>
            <a:r>
              <a:rPr lang="en-US" dirty="0">
                <a:solidFill>
                  <a:srgbClr val="CC3300"/>
                </a:solidFill>
              </a:rPr>
              <a:t> </a:t>
            </a:r>
            <a:r>
              <a:rPr lang="en-US" dirty="0" err="1">
                <a:solidFill>
                  <a:srgbClr val="CC3300"/>
                </a:solidFill>
              </a:rPr>
              <a:t>tiếp</a:t>
            </a:r>
            <a:r>
              <a:rPr lang="en-US" dirty="0">
                <a:solidFill>
                  <a:srgbClr val="CC3300"/>
                </a:solidFill>
              </a:rPr>
              <a:t> </a:t>
            </a:r>
            <a:r>
              <a:rPr lang="en-US" dirty="0" err="1">
                <a:solidFill>
                  <a:srgbClr val="CC3300"/>
                </a:solidFill>
              </a:rPr>
              <a:t>tục</a:t>
            </a:r>
            <a:r>
              <a:rPr lang="en-US" dirty="0">
                <a:solidFill>
                  <a:srgbClr val="CC3300"/>
                </a:solidFill>
              </a:rPr>
              <a:t> </a:t>
            </a:r>
            <a:r>
              <a:rPr lang="en-US" dirty="0" err="1">
                <a:solidFill>
                  <a:srgbClr val="CC3300"/>
                </a:solidFill>
              </a:rPr>
              <a:t>truyền</a:t>
            </a:r>
            <a:r>
              <a:rPr lang="en-US" dirty="0">
                <a:solidFill>
                  <a:srgbClr val="CC3300"/>
                </a:solidFill>
              </a:rPr>
              <a:t> </a:t>
            </a:r>
            <a:r>
              <a:rPr lang="en-US" dirty="0" err="1">
                <a:solidFill>
                  <a:srgbClr val="CC3300"/>
                </a:solidFill>
              </a:rPr>
              <a:t>thẳng</a:t>
            </a:r>
            <a:r>
              <a:rPr lang="en-US" dirty="0">
                <a:solidFill>
                  <a:srgbClr val="CC3300"/>
                </a:solidFill>
              </a:rPr>
              <a:t> </a:t>
            </a:r>
            <a:r>
              <a:rPr lang="en-US" dirty="0" err="1">
                <a:solidFill>
                  <a:srgbClr val="CC3300"/>
                </a:solidFill>
              </a:rPr>
              <a:t>theo</a:t>
            </a:r>
            <a:r>
              <a:rPr lang="en-US" dirty="0">
                <a:solidFill>
                  <a:srgbClr val="CC3300"/>
                </a:solidFill>
              </a:rPr>
              <a:t> </a:t>
            </a:r>
            <a:r>
              <a:rPr lang="en-US" dirty="0" err="1">
                <a:solidFill>
                  <a:srgbClr val="CC3300"/>
                </a:solidFill>
              </a:rPr>
              <a:t>phương</a:t>
            </a:r>
            <a:r>
              <a:rPr lang="en-US" dirty="0">
                <a:solidFill>
                  <a:srgbClr val="CC3300"/>
                </a:solidFill>
              </a:rPr>
              <a:t> </a:t>
            </a:r>
            <a:r>
              <a:rPr lang="en-US" dirty="0" err="1">
                <a:solidFill>
                  <a:srgbClr val="CC3300"/>
                </a:solidFill>
              </a:rPr>
              <a:t>của</a:t>
            </a:r>
            <a:r>
              <a:rPr lang="en-US" dirty="0">
                <a:solidFill>
                  <a:srgbClr val="CC3300"/>
                </a:solidFill>
              </a:rPr>
              <a:t> </a:t>
            </a:r>
            <a:r>
              <a:rPr lang="en-US" dirty="0" err="1">
                <a:solidFill>
                  <a:srgbClr val="CC3300"/>
                </a:solidFill>
              </a:rPr>
              <a:t>tia</a:t>
            </a:r>
            <a:r>
              <a:rPr lang="en-US" dirty="0">
                <a:solidFill>
                  <a:srgbClr val="CC3300"/>
                </a:solidFill>
              </a:rPr>
              <a:t> </a:t>
            </a:r>
            <a:r>
              <a:rPr lang="en-US" dirty="0" err="1">
                <a:solidFill>
                  <a:srgbClr val="CC3300"/>
                </a:solidFill>
              </a:rPr>
              <a:t>tới</a:t>
            </a:r>
            <a:r>
              <a:rPr lang="en-US" dirty="0">
                <a:solidFill>
                  <a:srgbClr val="CC3300"/>
                </a:solidFill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dirty="0">
                <a:solidFill>
                  <a:srgbClr val="CC3300"/>
                </a:solidFill>
              </a:rPr>
              <a:t>Tia </a:t>
            </a:r>
            <a:r>
              <a:rPr lang="en-US" dirty="0" err="1">
                <a:solidFill>
                  <a:srgbClr val="CC3300"/>
                </a:solidFill>
              </a:rPr>
              <a:t>tới</a:t>
            </a:r>
            <a:r>
              <a:rPr lang="en-US" dirty="0">
                <a:solidFill>
                  <a:srgbClr val="CC3300"/>
                </a:solidFill>
              </a:rPr>
              <a:t> song </a:t>
            </a:r>
            <a:r>
              <a:rPr lang="en-US" dirty="0" err="1">
                <a:solidFill>
                  <a:srgbClr val="CC3300"/>
                </a:solidFill>
              </a:rPr>
              <a:t>song</a:t>
            </a:r>
            <a:r>
              <a:rPr lang="en-US" dirty="0">
                <a:solidFill>
                  <a:srgbClr val="CC3300"/>
                </a:solidFill>
              </a:rPr>
              <a:t> </a:t>
            </a:r>
            <a:r>
              <a:rPr lang="en-US" dirty="0" err="1">
                <a:solidFill>
                  <a:srgbClr val="CC3300"/>
                </a:solidFill>
              </a:rPr>
              <a:t>với</a:t>
            </a:r>
            <a:r>
              <a:rPr lang="en-US" dirty="0">
                <a:solidFill>
                  <a:srgbClr val="CC3300"/>
                </a:solidFill>
              </a:rPr>
              <a:t> </a:t>
            </a:r>
            <a:r>
              <a:rPr lang="en-US" dirty="0" err="1">
                <a:solidFill>
                  <a:srgbClr val="CC3300"/>
                </a:solidFill>
              </a:rPr>
              <a:t>trục</a:t>
            </a:r>
            <a:r>
              <a:rPr lang="en-US" dirty="0">
                <a:solidFill>
                  <a:srgbClr val="CC3300"/>
                </a:solidFill>
              </a:rPr>
              <a:t> </a:t>
            </a:r>
            <a:r>
              <a:rPr lang="en-US" dirty="0" err="1">
                <a:solidFill>
                  <a:srgbClr val="CC3300"/>
                </a:solidFill>
              </a:rPr>
              <a:t>chính</a:t>
            </a:r>
            <a:r>
              <a:rPr lang="en-US" dirty="0">
                <a:solidFill>
                  <a:srgbClr val="CC3300"/>
                </a:solidFill>
              </a:rPr>
              <a:t> </a:t>
            </a:r>
            <a:r>
              <a:rPr lang="en-US" dirty="0" err="1">
                <a:solidFill>
                  <a:srgbClr val="CC3300"/>
                </a:solidFill>
              </a:rPr>
              <a:t>thì</a:t>
            </a:r>
            <a:r>
              <a:rPr lang="en-US" dirty="0">
                <a:solidFill>
                  <a:srgbClr val="CC3300"/>
                </a:solidFill>
              </a:rPr>
              <a:t> </a:t>
            </a:r>
            <a:r>
              <a:rPr lang="en-US" dirty="0" err="1">
                <a:solidFill>
                  <a:srgbClr val="CC3300"/>
                </a:solidFill>
              </a:rPr>
              <a:t>tia</a:t>
            </a:r>
            <a:r>
              <a:rPr lang="en-US" dirty="0">
                <a:solidFill>
                  <a:srgbClr val="CC3300"/>
                </a:solidFill>
              </a:rPr>
              <a:t> </a:t>
            </a:r>
            <a:r>
              <a:rPr lang="en-US" dirty="0" err="1">
                <a:solidFill>
                  <a:srgbClr val="CC3300"/>
                </a:solidFill>
              </a:rPr>
              <a:t>ló</a:t>
            </a:r>
            <a:r>
              <a:rPr lang="en-US" dirty="0">
                <a:solidFill>
                  <a:srgbClr val="CC3300"/>
                </a:solidFill>
              </a:rPr>
              <a:t> qua </a:t>
            </a:r>
            <a:r>
              <a:rPr lang="en-US" dirty="0" err="1">
                <a:solidFill>
                  <a:srgbClr val="CC3300"/>
                </a:solidFill>
              </a:rPr>
              <a:t>tiêu</a:t>
            </a:r>
            <a:r>
              <a:rPr lang="en-US" dirty="0">
                <a:solidFill>
                  <a:srgbClr val="CC3300"/>
                </a:solidFill>
              </a:rPr>
              <a:t> </a:t>
            </a:r>
            <a:r>
              <a:rPr lang="en-US" dirty="0" err="1">
                <a:solidFill>
                  <a:srgbClr val="CC3300"/>
                </a:solidFill>
              </a:rPr>
              <a:t>điểm</a:t>
            </a:r>
            <a:r>
              <a:rPr lang="en-US" dirty="0">
                <a:solidFill>
                  <a:srgbClr val="CC3300"/>
                </a:solidFill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dirty="0">
                <a:solidFill>
                  <a:srgbClr val="CC3300"/>
                </a:solidFill>
              </a:rPr>
              <a:t>Tia </a:t>
            </a:r>
            <a:r>
              <a:rPr lang="en-US" dirty="0" err="1">
                <a:solidFill>
                  <a:srgbClr val="CC3300"/>
                </a:solidFill>
              </a:rPr>
              <a:t>tới</a:t>
            </a:r>
            <a:r>
              <a:rPr lang="en-US" dirty="0">
                <a:solidFill>
                  <a:srgbClr val="CC3300"/>
                </a:solidFill>
              </a:rPr>
              <a:t> qua </a:t>
            </a:r>
            <a:r>
              <a:rPr lang="en-US" dirty="0" err="1">
                <a:solidFill>
                  <a:srgbClr val="CC3300"/>
                </a:solidFill>
              </a:rPr>
              <a:t>tiêu</a:t>
            </a:r>
            <a:r>
              <a:rPr lang="en-US" dirty="0">
                <a:solidFill>
                  <a:srgbClr val="CC3300"/>
                </a:solidFill>
              </a:rPr>
              <a:t> </a:t>
            </a:r>
            <a:r>
              <a:rPr lang="en-US" dirty="0" err="1">
                <a:solidFill>
                  <a:srgbClr val="CC3300"/>
                </a:solidFill>
              </a:rPr>
              <a:t>điểm</a:t>
            </a:r>
            <a:r>
              <a:rPr lang="en-US" dirty="0">
                <a:solidFill>
                  <a:srgbClr val="CC3300"/>
                </a:solidFill>
              </a:rPr>
              <a:t> </a:t>
            </a:r>
            <a:r>
              <a:rPr lang="en-US" dirty="0" err="1">
                <a:solidFill>
                  <a:srgbClr val="CC3300"/>
                </a:solidFill>
              </a:rPr>
              <a:t>thì</a:t>
            </a:r>
            <a:r>
              <a:rPr lang="en-US" dirty="0">
                <a:solidFill>
                  <a:srgbClr val="CC3300"/>
                </a:solidFill>
              </a:rPr>
              <a:t> </a:t>
            </a:r>
            <a:r>
              <a:rPr lang="en-US" dirty="0" err="1">
                <a:solidFill>
                  <a:srgbClr val="CC3300"/>
                </a:solidFill>
              </a:rPr>
              <a:t>tia</a:t>
            </a:r>
            <a:r>
              <a:rPr lang="en-US" dirty="0">
                <a:solidFill>
                  <a:srgbClr val="CC3300"/>
                </a:solidFill>
              </a:rPr>
              <a:t> </a:t>
            </a:r>
            <a:r>
              <a:rPr lang="en-US" dirty="0" err="1">
                <a:solidFill>
                  <a:srgbClr val="CC3300"/>
                </a:solidFill>
              </a:rPr>
              <a:t>ló</a:t>
            </a:r>
            <a:r>
              <a:rPr lang="en-US" dirty="0">
                <a:solidFill>
                  <a:srgbClr val="CC3300"/>
                </a:solidFill>
              </a:rPr>
              <a:t> song </a:t>
            </a:r>
            <a:r>
              <a:rPr lang="en-US" dirty="0" err="1">
                <a:solidFill>
                  <a:srgbClr val="CC3300"/>
                </a:solidFill>
              </a:rPr>
              <a:t>song</a:t>
            </a:r>
            <a:r>
              <a:rPr lang="en-US" dirty="0">
                <a:solidFill>
                  <a:srgbClr val="CC3300"/>
                </a:solidFill>
              </a:rPr>
              <a:t> </a:t>
            </a:r>
            <a:r>
              <a:rPr lang="en-US" dirty="0" err="1">
                <a:solidFill>
                  <a:srgbClr val="CC3300"/>
                </a:solidFill>
              </a:rPr>
              <a:t>với</a:t>
            </a:r>
            <a:r>
              <a:rPr lang="en-US" dirty="0">
                <a:solidFill>
                  <a:srgbClr val="CC3300"/>
                </a:solidFill>
              </a:rPr>
              <a:t> </a:t>
            </a:r>
            <a:r>
              <a:rPr lang="en-US" dirty="0" err="1">
                <a:solidFill>
                  <a:srgbClr val="CC3300"/>
                </a:solidFill>
              </a:rPr>
              <a:t>trục</a:t>
            </a:r>
            <a:r>
              <a:rPr lang="en-US" dirty="0">
                <a:solidFill>
                  <a:srgbClr val="CC3300"/>
                </a:solidFill>
              </a:rPr>
              <a:t> </a:t>
            </a:r>
            <a:r>
              <a:rPr lang="en-US" dirty="0" err="1">
                <a:solidFill>
                  <a:srgbClr val="CC3300"/>
                </a:solidFill>
              </a:rPr>
              <a:t>chính</a:t>
            </a:r>
            <a:r>
              <a:rPr lang="en-US" dirty="0">
                <a:solidFill>
                  <a:srgbClr val="CC33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501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/>
      <p:bldP spid="72710" grpId="0"/>
      <p:bldP spid="727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9" name="Rectangle 77"/>
          <p:cNvSpPr>
            <a:spLocks noChangeArrowheads="1"/>
          </p:cNvSpPr>
          <p:nvPr/>
        </p:nvSpPr>
        <p:spPr bwMode="auto">
          <a:xfrm>
            <a:off x="185738" y="912813"/>
            <a:ext cx="8424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altLang="en-US" sz="2400" b="1" u="sng">
                <a:latin typeface="Times New Roman" pitchFamily="18" charset="0"/>
                <a:cs typeface="Times New Roman" pitchFamily="18" charset="0"/>
              </a:rPr>
              <a:t>Đặc điểm ảnh của một vật tạo bởi thấu kính hội tụ</a:t>
            </a: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8" name="Rectangle 77"/>
          <p:cNvSpPr>
            <a:spLocks noChangeArrowheads="1"/>
          </p:cNvSpPr>
          <p:nvPr/>
        </p:nvSpPr>
        <p:spPr bwMode="auto">
          <a:xfrm>
            <a:off x="174625" y="1371600"/>
            <a:ext cx="2136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altLang="en-US" sz="2400" u="sng">
                <a:latin typeface="Times New Roman" pitchFamily="18" charset="0"/>
                <a:cs typeface="Times New Roman" pitchFamily="18" charset="0"/>
              </a:rPr>
              <a:t>Thí nghiệm:</a:t>
            </a:r>
          </a:p>
        </p:txBody>
      </p:sp>
      <p:pic>
        <p:nvPicPr>
          <p:cNvPr id="5129" name="Picture 9" descr="D:\ANH LY 9\Namcham\IMG_001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47761" y="1922000"/>
            <a:ext cx="6598260" cy="42014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457200" y="304800"/>
            <a:ext cx="86445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43: ẢNH CỦA MỘT VẬT TẠO BỞI THẤU KÍNH HỘI TỤ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6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9" grpId="0"/>
      <p:bldP spid="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77"/>
          <p:cNvSpPr>
            <a:spLocks noChangeArrowheads="1"/>
          </p:cNvSpPr>
          <p:nvPr/>
        </p:nvSpPr>
        <p:spPr bwMode="auto">
          <a:xfrm>
            <a:off x="185738" y="533400"/>
            <a:ext cx="7104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altLang="en-US" sz="2400" b="1" u="sng">
                <a:latin typeface="Times New Roman" pitchFamily="18" charset="0"/>
                <a:cs typeface="Times New Roman" pitchFamily="18" charset="0"/>
              </a:rPr>
              <a:t>Đặc điểm ảnh của một vật tạo bởi thấu kính hội tụ:</a:t>
            </a:r>
          </a:p>
        </p:txBody>
      </p:sp>
      <p:sp>
        <p:nvSpPr>
          <p:cNvPr id="7172" name="Rectangle 77"/>
          <p:cNvSpPr>
            <a:spLocks noChangeArrowheads="1"/>
          </p:cNvSpPr>
          <p:nvPr/>
        </p:nvSpPr>
        <p:spPr bwMode="auto">
          <a:xfrm>
            <a:off x="122238" y="838200"/>
            <a:ext cx="2241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altLang="en-US" sz="2400" u="sng">
                <a:latin typeface="Times New Roman" pitchFamily="18" charset="0"/>
                <a:cs typeface="Times New Roman" pitchFamily="18" charset="0"/>
              </a:rPr>
              <a:t>Thí nghiệm:</a:t>
            </a:r>
          </a:p>
        </p:txBody>
      </p:sp>
      <p:sp>
        <p:nvSpPr>
          <p:cNvPr id="7173" name="TextBox 80"/>
          <p:cNvSpPr txBox="1">
            <a:spLocks noChangeArrowheads="1"/>
          </p:cNvSpPr>
          <p:nvPr/>
        </p:nvSpPr>
        <p:spPr bwMode="auto">
          <a:xfrm>
            <a:off x="228600" y="117475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altLang="en-US" sz="2400" i="1" u="sng">
                <a:latin typeface="Times New Roman" pitchFamily="18" charset="0"/>
                <a:cs typeface="Times New Roman" pitchFamily="18" charset="0"/>
              </a:rPr>
              <a:t>Đặt vật ngoài khoảng tiêu cự:</a:t>
            </a: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304800" y="16002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altLang="en-US" sz="2400" u="sng">
                <a:latin typeface="Times New Roman" pitchFamily="18" charset="0"/>
                <a:cs typeface="Times New Roman" pitchFamily="18" charset="0"/>
              </a:rPr>
              <a:t>Đặt vật ở rất xa thấu kính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434263" y="2057400"/>
            <a:ext cx="1557337" cy="2722563"/>
            <a:chOff x="4070" y="982"/>
            <a:chExt cx="981" cy="1574"/>
          </a:xfrm>
        </p:grpSpPr>
        <p:sp>
          <p:nvSpPr>
            <p:cNvPr id="7197" name="AutoShape 4"/>
            <p:cNvSpPr>
              <a:spLocks noChangeArrowheads="1"/>
            </p:cNvSpPr>
            <p:nvPr/>
          </p:nvSpPr>
          <p:spPr bwMode="auto">
            <a:xfrm rot="5400000">
              <a:off x="3973" y="1079"/>
              <a:ext cx="1176" cy="981"/>
            </a:xfrm>
            <a:prstGeom prst="flowChartInputOutpu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4550" y="2028"/>
              <a:ext cx="0" cy="528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176" name="AutoShape 6"/>
          <p:cNvSpPr>
            <a:spLocks noChangeArrowheads="1"/>
          </p:cNvSpPr>
          <p:nvPr/>
        </p:nvSpPr>
        <p:spPr bwMode="auto">
          <a:xfrm rot="-5400000">
            <a:off x="5144294" y="2439194"/>
            <a:ext cx="1958975" cy="1557337"/>
          </a:xfrm>
          <a:prstGeom prst="flowChartInputOutpu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7177" name="Oval 7"/>
          <p:cNvSpPr>
            <a:spLocks noChangeArrowheads="1"/>
          </p:cNvSpPr>
          <p:nvPr/>
        </p:nvSpPr>
        <p:spPr bwMode="auto">
          <a:xfrm rot="8493751">
            <a:off x="5757863" y="2743200"/>
            <a:ext cx="687387" cy="9763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 flipH="1">
            <a:off x="6075363" y="3952875"/>
            <a:ext cx="0" cy="9906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179" name="Line 9"/>
          <p:cNvSpPr>
            <a:spLocks noChangeShapeType="1"/>
          </p:cNvSpPr>
          <p:nvPr/>
        </p:nvSpPr>
        <p:spPr bwMode="auto">
          <a:xfrm flipV="1">
            <a:off x="609600" y="4953000"/>
            <a:ext cx="7924800" cy="0"/>
          </a:xfrm>
          <a:prstGeom prst="line">
            <a:avLst/>
          </a:prstGeom>
          <a:noFill/>
          <a:ln w="9525">
            <a:solidFill>
              <a:srgbClr val="CCFFFF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228600" y="5556250"/>
            <a:ext cx="861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2400" i="1">
                <a:solidFill>
                  <a:srgbClr val="0000FF"/>
                </a:solidFill>
                <a:latin typeface="Times New Roman" pitchFamily="18" charset="0"/>
              </a:rPr>
              <a:t>-</a:t>
            </a:r>
            <a:r>
              <a:rPr lang="en-US" altLang="en-US" sz="2400" i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Ả</a:t>
            </a:r>
            <a:r>
              <a:rPr lang="en-US" altLang="en-US" sz="2400" i="1">
                <a:solidFill>
                  <a:srgbClr val="0000FF"/>
                </a:solidFill>
                <a:latin typeface="Calibri" pitchFamily="34" charset="0"/>
              </a:rPr>
              <a:t>nh </a:t>
            </a:r>
            <a:r>
              <a:rPr lang="vi-VN" altLang="en-US" sz="2400" i="1">
                <a:solidFill>
                  <a:srgbClr val="0000FF"/>
                </a:solidFill>
                <a:latin typeface="Times New Roman" pitchFamily="18" charset="0"/>
              </a:rPr>
              <a:t>thật hay ảnh ảo? Cùng chiều hay ngược chiều với vật?</a:t>
            </a: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152400" y="6130925"/>
            <a:ext cx="8763000" cy="4984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vi-VN" sz="26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vi-VN" sz="2600" dirty="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</a:t>
            </a:r>
            <a:r>
              <a:rPr lang="en-US" sz="2600" dirty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 sz="2600" dirty="0">
                <a:solidFill>
                  <a:schemeClr val="tx1"/>
                </a:solidFill>
                <a:sym typeface="Wingdings" pitchFamily="2" charset="2"/>
              </a:rPr>
              <a:t>Ảnh </a:t>
            </a:r>
            <a:r>
              <a:rPr lang="vi-VN" sz="2600" dirty="0">
                <a:solidFill>
                  <a:schemeClr val="tx1"/>
                </a:solidFill>
                <a:latin typeface="Times New Roman" pitchFamily="18" charset="0"/>
                <a:sym typeface="Wingdings" pitchFamily="2" charset="2"/>
              </a:rPr>
              <a:t>thật ngược chiều với vật,</a:t>
            </a:r>
            <a:r>
              <a:rPr lang="en-US" sz="260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vi-VN" sz="2600" dirty="0">
                <a:solidFill>
                  <a:schemeClr val="tx1"/>
                </a:solidFill>
                <a:latin typeface="Times New Roman" pitchFamily="18" charset="0"/>
                <a:sym typeface="Wingdings" pitchFamily="2" charset="2"/>
              </a:rPr>
              <a:t>nằm tại tiêu điểm thấu kính</a:t>
            </a:r>
            <a:endParaRPr lang="en-US" sz="2600" dirty="0">
              <a:solidFill>
                <a:schemeClr val="tx1"/>
              </a:solidFill>
            </a:endParaRPr>
          </a:p>
        </p:txBody>
      </p:sp>
      <p:grpSp>
        <p:nvGrpSpPr>
          <p:cNvPr id="7182" name="Group 13"/>
          <p:cNvGrpSpPr>
            <a:grpSpLocks/>
          </p:cNvGrpSpPr>
          <p:nvPr/>
        </p:nvGrpSpPr>
        <p:grpSpPr bwMode="auto">
          <a:xfrm>
            <a:off x="809625" y="2470150"/>
            <a:ext cx="457200" cy="2455863"/>
            <a:chOff x="4800" y="1536"/>
            <a:chExt cx="170" cy="1019"/>
          </a:xfrm>
        </p:grpSpPr>
        <p:sp>
          <p:nvSpPr>
            <p:cNvPr id="7192" name="Freeform 14"/>
            <p:cNvSpPr>
              <a:spLocks noChangeAspect="1"/>
            </p:cNvSpPr>
            <p:nvPr/>
          </p:nvSpPr>
          <p:spPr bwMode="auto">
            <a:xfrm rot="5700000">
              <a:off x="4680" y="1664"/>
              <a:ext cx="417" cy="162"/>
            </a:xfrm>
            <a:custGeom>
              <a:avLst/>
              <a:gdLst>
                <a:gd name="T0" fmla="*/ 0 w 8000"/>
                <a:gd name="T1" fmla="*/ 0 h 3154"/>
                <a:gd name="T2" fmla="*/ 0 w 8000"/>
                <a:gd name="T3" fmla="*/ 0 h 3154"/>
                <a:gd name="T4" fmla="*/ 0 w 8000"/>
                <a:gd name="T5" fmla="*/ 0 h 3154"/>
                <a:gd name="T6" fmla="*/ 0 w 8000"/>
                <a:gd name="T7" fmla="*/ 0 h 3154"/>
                <a:gd name="T8" fmla="*/ 0 w 8000"/>
                <a:gd name="T9" fmla="*/ 0 h 3154"/>
                <a:gd name="T10" fmla="*/ 0 w 8000"/>
                <a:gd name="T11" fmla="*/ 0 h 3154"/>
                <a:gd name="T12" fmla="*/ 0 w 8000"/>
                <a:gd name="T13" fmla="*/ 0 h 3154"/>
                <a:gd name="T14" fmla="*/ 0 w 8000"/>
                <a:gd name="T15" fmla="*/ 0 h 3154"/>
                <a:gd name="T16" fmla="*/ 0 w 8000"/>
                <a:gd name="T17" fmla="*/ 0 h 3154"/>
                <a:gd name="T18" fmla="*/ 0 w 8000"/>
                <a:gd name="T19" fmla="*/ 0 h 3154"/>
                <a:gd name="T20" fmla="*/ 0 w 8000"/>
                <a:gd name="T21" fmla="*/ 0 h 3154"/>
                <a:gd name="T22" fmla="*/ 0 w 8000"/>
                <a:gd name="T23" fmla="*/ 0 h 3154"/>
                <a:gd name="T24" fmla="*/ 0 w 8000"/>
                <a:gd name="T25" fmla="*/ 0 h 3154"/>
                <a:gd name="T26" fmla="*/ 0 w 8000"/>
                <a:gd name="T27" fmla="*/ 0 h 3154"/>
                <a:gd name="T28" fmla="*/ 0 w 8000"/>
                <a:gd name="T29" fmla="*/ 0 h 3154"/>
                <a:gd name="T30" fmla="*/ 0 w 8000"/>
                <a:gd name="T31" fmla="*/ 0 h 3154"/>
                <a:gd name="T32" fmla="*/ 0 w 8000"/>
                <a:gd name="T33" fmla="*/ 0 h 3154"/>
                <a:gd name="T34" fmla="*/ 0 w 8000"/>
                <a:gd name="T35" fmla="*/ 0 h 3154"/>
                <a:gd name="T36" fmla="*/ 0 w 8000"/>
                <a:gd name="T37" fmla="*/ 0 h 3154"/>
                <a:gd name="T38" fmla="*/ 0 w 8000"/>
                <a:gd name="T39" fmla="*/ 0 h 3154"/>
                <a:gd name="T40" fmla="*/ 0 w 8000"/>
                <a:gd name="T41" fmla="*/ 0 h 31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00"/>
                <a:gd name="T64" fmla="*/ 0 h 3154"/>
                <a:gd name="T65" fmla="*/ 8000 w 8000"/>
                <a:gd name="T66" fmla="*/ 3154 h 31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EBF02E"/>
                </a:gs>
                <a:gs pos="100000">
                  <a:srgbClr val="FF99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93" name="Group 15"/>
            <p:cNvGrpSpPr>
              <a:grpSpLocks/>
            </p:cNvGrpSpPr>
            <p:nvPr/>
          </p:nvGrpSpPr>
          <p:grpSpPr bwMode="auto">
            <a:xfrm>
              <a:off x="4800" y="1728"/>
              <a:ext cx="162" cy="827"/>
              <a:chOff x="4800" y="1730"/>
              <a:chExt cx="162" cy="827"/>
            </a:xfrm>
          </p:grpSpPr>
          <p:sp>
            <p:nvSpPr>
              <p:cNvPr id="7194" name="Freeform 16"/>
              <p:cNvSpPr>
                <a:spLocks noChangeAspect="1"/>
              </p:cNvSpPr>
              <p:nvPr/>
            </p:nvSpPr>
            <p:spPr bwMode="auto">
              <a:xfrm rot="5700000">
                <a:off x="4776" y="1798"/>
                <a:ext cx="221" cy="86"/>
              </a:xfrm>
              <a:custGeom>
                <a:avLst/>
                <a:gdLst>
                  <a:gd name="T0" fmla="*/ 0 w 8000"/>
                  <a:gd name="T1" fmla="*/ 0 h 3154"/>
                  <a:gd name="T2" fmla="*/ 0 w 8000"/>
                  <a:gd name="T3" fmla="*/ 0 h 3154"/>
                  <a:gd name="T4" fmla="*/ 0 w 8000"/>
                  <a:gd name="T5" fmla="*/ 0 h 3154"/>
                  <a:gd name="T6" fmla="*/ 0 w 8000"/>
                  <a:gd name="T7" fmla="*/ 0 h 3154"/>
                  <a:gd name="T8" fmla="*/ 0 w 8000"/>
                  <a:gd name="T9" fmla="*/ 0 h 3154"/>
                  <a:gd name="T10" fmla="*/ 0 w 8000"/>
                  <a:gd name="T11" fmla="*/ 0 h 3154"/>
                  <a:gd name="T12" fmla="*/ 0 w 8000"/>
                  <a:gd name="T13" fmla="*/ 0 h 3154"/>
                  <a:gd name="T14" fmla="*/ 0 w 8000"/>
                  <a:gd name="T15" fmla="*/ 0 h 3154"/>
                  <a:gd name="T16" fmla="*/ 0 w 8000"/>
                  <a:gd name="T17" fmla="*/ 0 h 3154"/>
                  <a:gd name="T18" fmla="*/ 0 w 8000"/>
                  <a:gd name="T19" fmla="*/ 0 h 3154"/>
                  <a:gd name="T20" fmla="*/ 0 w 8000"/>
                  <a:gd name="T21" fmla="*/ 0 h 3154"/>
                  <a:gd name="T22" fmla="*/ 0 w 8000"/>
                  <a:gd name="T23" fmla="*/ 0 h 3154"/>
                  <a:gd name="T24" fmla="*/ 0 w 8000"/>
                  <a:gd name="T25" fmla="*/ 0 h 3154"/>
                  <a:gd name="T26" fmla="*/ 0 w 8000"/>
                  <a:gd name="T27" fmla="*/ 0 h 3154"/>
                  <a:gd name="T28" fmla="*/ 0 w 8000"/>
                  <a:gd name="T29" fmla="*/ 0 h 3154"/>
                  <a:gd name="T30" fmla="*/ 0 w 8000"/>
                  <a:gd name="T31" fmla="*/ 0 h 3154"/>
                  <a:gd name="T32" fmla="*/ 0 w 8000"/>
                  <a:gd name="T33" fmla="*/ 0 h 3154"/>
                  <a:gd name="T34" fmla="*/ 0 w 8000"/>
                  <a:gd name="T35" fmla="*/ 0 h 3154"/>
                  <a:gd name="T36" fmla="*/ 0 w 8000"/>
                  <a:gd name="T37" fmla="*/ 0 h 3154"/>
                  <a:gd name="T38" fmla="*/ 0 w 8000"/>
                  <a:gd name="T39" fmla="*/ 0 h 3154"/>
                  <a:gd name="T40" fmla="*/ 0 w 8000"/>
                  <a:gd name="T41" fmla="*/ 0 h 315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000"/>
                  <a:gd name="T64" fmla="*/ 0 h 3154"/>
                  <a:gd name="T65" fmla="*/ 8000 w 8000"/>
                  <a:gd name="T66" fmla="*/ 3154 h 315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000" h="3154">
                    <a:moveTo>
                      <a:pt x="8000" y="1577"/>
                    </a:moveTo>
                    <a:cubicBezTo>
                      <a:pt x="8000" y="1818"/>
                      <a:pt x="7931" y="2087"/>
                      <a:pt x="7804" y="2300"/>
                    </a:cubicBezTo>
                    <a:cubicBezTo>
                      <a:pt x="7677" y="2513"/>
                      <a:pt x="7478" y="2717"/>
                      <a:pt x="7236" y="2853"/>
                    </a:cubicBezTo>
                    <a:cubicBezTo>
                      <a:pt x="6994" y="2989"/>
                      <a:pt x="6684" y="3082"/>
                      <a:pt x="6351" y="3118"/>
                    </a:cubicBezTo>
                    <a:cubicBezTo>
                      <a:pt x="6018" y="3154"/>
                      <a:pt x="5628" y="3128"/>
                      <a:pt x="5236" y="3071"/>
                    </a:cubicBezTo>
                    <a:cubicBezTo>
                      <a:pt x="4844" y="3014"/>
                      <a:pt x="4412" y="2895"/>
                      <a:pt x="4000" y="2777"/>
                    </a:cubicBezTo>
                    <a:cubicBezTo>
                      <a:pt x="3588" y="2659"/>
                      <a:pt x="3156" y="2499"/>
                      <a:pt x="2764" y="2366"/>
                    </a:cubicBezTo>
                    <a:cubicBezTo>
                      <a:pt x="2372" y="2233"/>
                      <a:pt x="1982" y="2086"/>
                      <a:pt x="1649" y="1977"/>
                    </a:cubicBezTo>
                    <a:cubicBezTo>
                      <a:pt x="1316" y="1868"/>
                      <a:pt x="1006" y="1776"/>
                      <a:pt x="764" y="1712"/>
                    </a:cubicBezTo>
                    <a:cubicBezTo>
                      <a:pt x="522" y="1648"/>
                      <a:pt x="323" y="1617"/>
                      <a:pt x="196" y="1595"/>
                    </a:cubicBezTo>
                    <a:cubicBezTo>
                      <a:pt x="69" y="1573"/>
                      <a:pt x="0" y="1571"/>
                      <a:pt x="0" y="1577"/>
                    </a:cubicBezTo>
                    <a:cubicBezTo>
                      <a:pt x="0" y="1583"/>
                      <a:pt x="69" y="1581"/>
                      <a:pt x="196" y="1559"/>
                    </a:cubicBezTo>
                    <a:cubicBezTo>
                      <a:pt x="323" y="1537"/>
                      <a:pt x="522" y="1506"/>
                      <a:pt x="764" y="1442"/>
                    </a:cubicBezTo>
                    <a:cubicBezTo>
                      <a:pt x="1006" y="1378"/>
                      <a:pt x="1316" y="1286"/>
                      <a:pt x="1649" y="1177"/>
                    </a:cubicBezTo>
                    <a:cubicBezTo>
                      <a:pt x="1982" y="1068"/>
                      <a:pt x="2372" y="921"/>
                      <a:pt x="2764" y="788"/>
                    </a:cubicBezTo>
                    <a:cubicBezTo>
                      <a:pt x="3156" y="655"/>
                      <a:pt x="3588" y="495"/>
                      <a:pt x="4000" y="377"/>
                    </a:cubicBezTo>
                    <a:cubicBezTo>
                      <a:pt x="4412" y="259"/>
                      <a:pt x="4844" y="140"/>
                      <a:pt x="5236" y="83"/>
                    </a:cubicBezTo>
                    <a:cubicBezTo>
                      <a:pt x="5628" y="26"/>
                      <a:pt x="6018" y="0"/>
                      <a:pt x="6351" y="36"/>
                    </a:cubicBezTo>
                    <a:cubicBezTo>
                      <a:pt x="6684" y="72"/>
                      <a:pt x="6994" y="165"/>
                      <a:pt x="7236" y="301"/>
                    </a:cubicBezTo>
                    <a:cubicBezTo>
                      <a:pt x="7478" y="437"/>
                      <a:pt x="7677" y="641"/>
                      <a:pt x="7804" y="854"/>
                    </a:cubicBezTo>
                    <a:cubicBezTo>
                      <a:pt x="7931" y="1067"/>
                      <a:pt x="8000" y="1336"/>
                      <a:pt x="8000" y="157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9933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5" name="Rectangle 17"/>
              <p:cNvSpPr>
                <a:spLocks noChangeAspect="1" noChangeArrowheads="1"/>
              </p:cNvSpPr>
              <p:nvPr/>
            </p:nvSpPr>
            <p:spPr bwMode="auto">
              <a:xfrm>
                <a:off x="4872" y="1895"/>
                <a:ext cx="14" cy="96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CC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7196" name="Rectangle 18"/>
              <p:cNvSpPr>
                <a:spLocks noChangeAspect="1" noChangeArrowheads="1"/>
              </p:cNvSpPr>
              <p:nvPr/>
            </p:nvSpPr>
            <p:spPr bwMode="auto">
              <a:xfrm>
                <a:off x="4800" y="1963"/>
                <a:ext cx="162" cy="594"/>
              </a:xfrm>
              <a:prstGeom prst="rect">
                <a:avLst/>
              </a:prstGeom>
              <a:solidFill>
                <a:srgbClr val="FFFFE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</p:grpSp>
      </p:grpSp>
      <p:grpSp>
        <p:nvGrpSpPr>
          <p:cNvPr id="5" name="Group 19"/>
          <p:cNvGrpSpPr>
            <a:grpSpLocks noChangeAspect="1"/>
          </p:cNvGrpSpPr>
          <p:nvPr/>
        </p:nvGrpSpPr>
        <p:grpSpPr bwMode="auto">
          <a:xfrm rot="10508945">
            <a:off x="7086600" y="3006725"/>
            <a:ext cx="295275" cy="762000"/>
            <a:chOff x="5760" y="1488"/>
            <a:chExt cx="811" cy="2081"/>
          </a:xfrm>
        </p:grpSpPr>
        <p:sp>
          <p:nvSpPr>
            <p:cNvPr id="7190" name="Freeform 20"/>
            <p:cNvSpPr>
              <a:spLocks noChangeAspect="1"/>
            </p:cNvSpPr>
            <p:nvPr/>
          </p:nvSpPr>
          <p:spPr bwMode="auto">
            <a:xfrm rot="5700000">
              <a:off x="5125" y="2123"/>
              <a:ext cx="2081" cy="811"/>
            </a:xfrm>
            <a:custGeom>
              <a:avLst/>
              <a:gdLst>
                <a:gd name="T0" fmla="*/ 0 w 8000"/>
                <a:gd name="T1" fmla="*/ 0 h 3154"/>
                <a:gd name="T2" fmla="*/ 0 w 8000"/>
                <a:gd name="T3" fmla="*/ 0 h 3154"/>
                <a:gd name="T4" fmla="*/ 0 w 8000"/>
                <a:gd name="T5" fmla="*/ 0 h 3154"/>
                <a:gd name="T6" fmla="*/ 0 w 8000"/>
                <a:gd name="T7" fmla="*/ 0 h 3154"/>
                <a:gd name="T8" fmla="*/ 0 w 8000"/>
                <a:gd name="T9" fmla="*/ 0 h 3154"/>
                <a:gd name="T10" fmla="*/ 0 w 8000"/>
                <a:gd name="T11" fmla="*/ 0 h 3154"/>
                <a:gd name="T12" fmla="*/ 0 w 8000"/>
                <a:gd name="T13" fmla="*/ 0 h 3154"/>
                <a:gd name="T14" fmla="*/ 0 w 8000"/>
                <a:gd name="T15" fmla="*/ 0 h 3154"/>
                <a:gd name="T16" fmla="*/ 0 w 8000"/>
                <a:gd name="T17" fmla="*/ 0 h 3154"/>
                <a:gd name="T18" fmla="*/ 0 w 8000"/>
                <a:gd name="T19" fmla="*/ 0 h 3154"/>
                <a:gd name="T20" fmla="*/ 0 w 8000"/>
                <a:gd name="T21" fmla="*/ 0 h 3154"/>
                <a:gd name="T22" fmla="*/ 0 w 8000"/>
                <a:gd name="T23" fmla="*/ 0 h 3154"/>
                <a:gd name="T24" fmla="*/ 0 w 8000"/>
                <a:gd name="T25" fmla="*/ 0 h 3154"/>
                <a:gd name="T26" fmla="*/ 0 w 8000"/>
                <a:gd name="T27" fmla="*/ 0 h 3154"/>
                <a:gd name="T28" fmla="*/ 0 w 8000"/>
                <a:gd name="T29" fmla="*/ 0 h 3154"/>
                <a:gd name="T30" fmla="*/ 0 w 8000"/>
                <a:gd name="T31" fmla="*/ 0 h 3154"/>
                <a:gd name="T32" fmla="*/ 0 w 8000"/>
                <a:gd name="T33" fmla="*/ 0 h 3154"/>
                <a:gd name="T34" fmla="*/ 0 w 8000"/>
                <a:gd name="T35" fmla="*/ 0 h 3154"/>
                <a:gd name="T36" fmla="*/ 0 w 8000"/>
                <a:gd name="T37" fmla="*/ 0 h 3154"/>
                <a:gd name="T38" fmla="*/ 0 w 8000"/>
                <a:gd name="T39" fmla="*/ 0 h 3154"/>
                <a:gd name="T40" fmla="*/ 0 w 8000"/>
                <a:gd name="T41" fmla="*/ 0 h 31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00"/>
                <a:gd name="T64" fmla="*/ 0 h 3154"/>
                <a:gd name="T65" fmla="*/ 8000 w 8000"/>
                <a:gd name="T66" fmla="*/ 3154 h 31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EBF02E"/>
                </a:gs>
                <a:gs pos="100000">
                  <a:srgbClr val="FF99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Freeform 21"/>
            <p:cNvSpPr>
              <a:spLocks noChangeAspect="1"/>
            </p:cNvSpPr>
            <p:nvPr/>
          </p:nvSpPr>
          <p:spPr bwMode="auto">
            <a:xfrm rot="5700000">
              <a:off x="5604" y="2792"/>
              <a:ext cx="1102" cy="430"/>
            </a:xfrm>
            <a:custGeom>
              <a:avLst/>
              <a:gdLst>
                <a:gd name="T0" fmla="*/ 0 w 8000"/>
                <a:gd name="T1" fmla="*/ 0 h 3154"/>
                <a:gd name="T2" fmla="*/ 0 w 8000"/>
                <a:gd name="T3" fmla="*/ 0 h 3154"/>
                <a:gd name="T4" fmla="*/ 0 w 8000"/>
                <a:gd name="T5" fmla="*/ 0 h 3154"/>
                <a:gd name="T6" fmla="*/ 0 w 8000"/>
                <a:gd name="T7" fmla="*/ 0 h 3154"/>
                <a:gd name="T8" fmla="*/ 0 w 8000"/>
                <a:gd name="T9" fmla="*/ 0 h 3154"/>
                <a:gd name="T10" fmla="*/ 0 w 8000"/>
                <a:gd name="T11" fmla="*/ 0 h 3154"/>
                <a:gd name="T12" fmla="*/ 0 w 8000"/>
                <a:gd name="T13" fmla="*/ 0 h 3154"/>
                <a:gd name="T14" fmla="*/ 0 w 8000"/>
                <a:gd name="T15" fmla="*/ 0 h 3154"/>
                <a:gd name="T16" fmla="*/ 0 w 8000"/>
                <a:gd name="T17" fmla="*/ 0 h 3154"/>
                <a:gd name="T18" fmla="*/ 0 w 8000"/>
                <a:gd name="T19" fmla="*/ 0 h 3154"/>
                <a:gd name="T20" fmla="*/ 0 w 8000"/>
                <a:gd name="T21" fmla="*/ 0 h 3154"/>
                <a:gd name="T22" fmla="*/ 0 w 8000"/>
                <a:gd name="T23" fmla="*/ 0 h 3154"/>
                <a:gd name="T24" fmla="*/ 0 w 8000"/>
                <a:gd name="T25" fmla="*/ 0 h 3154"/>
                <a:gd name="T26" fmla="*/ 0 w 8000"/>
                <a:gd name="T27" fmla="*/ 0 h 3154"/>
                <a:gd name="T28" fmla="*/ 0 w 8000"/>
                <a:gd name="T29" fmla="*/ 0 h 3154"/>
                <a:gd name="T30" fmla="*/ 0 w 8000"/>
                <a:gd name="T31" fmla="*/ 0 h 3154"/>
                <a:gd name="T32" fmla="*/ 0 w 8000"/>
                <a:gd name="T33" fmla="*/ 0 h 3154"/>
                <a:gd name="T34" fmla="*/ 0 w 8000"/>
                <a:gd name="T35" fmla="*/ 0 h 3154"/>
                <a:gd name="T36" fmla="*/ 0 w 8000"/>
                <a:gd name="T37" fmla="*/ 0 h 3154"/>
                <a:gd name="T38" fmla="*/ 0 w 8000"/>
                <a:gd name="T39" fmla="*/ 0 h 3154"/>
                <a:gd name="T40" fmla="*/ 0 w 8000"/>
                <a:gd name="T41" fmla="*/ 0 h 31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00"/>
                <a:gd name="T64" fmla="*/ 0 h 3154"/>
                <a:gd name="T65" fmla="*/ 8000 w 8000"/>
                <a:gd name="T66" fmla="*/ 3154 h 31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4" name="Text Box 22"/>
          <p:cNvSpPr txBox="1">
            <a:spLocks noChangeArrowheads="1"/>
          </p:cNvSpPr>
          <p:nvPr/>
        </p:nvSpPr>
        <p:spPr bwMode="auto">
          <a:xfrm>
            <a:off x="4695825" y="4267200"/>
            <a:ext cx="5302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ym typeface="Wingdings" pitchFamily="2" charset="2"/>
              </a:rPr>
              <a:t></a:t>
            </a:r>
          </a:p>
        </p:txBody>
      </p:sp>
      <p:sp>
        <p:nvSpPr>
          <p:cNvPr id="7185" name="Text Box 23"/>
          <p:cNvSpPr txBox="1">
            <a:spLocks noChangeArrowheads="1"/>
          </p:cNvSpPr>
          <p:nvPr/>
        </p:nvSpPr>
        <p:spPr bwMode="auto">
          <a:xfrm>
            <a:off x="7054850" y="4214813"/>
            <a:ext cx="5302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ym typeface="Wingdings" pitchFamily="2" charset="2"/>
              </a:rPr>
              <a:t></a:t>
            </a:r>
          </a:p>
        </p:txBody>
      </p:sp>
      <p:sp>
        <p:nvSpPr>
          <p:cNvPr id="7186" name="Line 27"/>
          <p:cNvSpPr>
            <a:spLocks noChangeShapeType="1"/>
          </p:cNvSpPr>
          <p:nvPr/>
        </p:nvSpPr>
        <p:spPr bwMode="auto">
          <a:xfrm>
            <a:off x="6054725" y="506095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8"/>
          <p:cNvSpPr>
            <a:spLocks noChangeShapeType="1"/>
          </p:cNvSpPr>
          <p:nvPr/>
        </p:nvSpPr>
        <p:spPr bwMode="auto">
          <a:xfrm flipH="1">
            <a:off x="4800600" y="5060950"/>
            <a:ext cx="1254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Text Box 29"/>
          <p:cNvSpPr txBox="1">
            <a:spLocks noChangeArrowheads="1"/>
          </p:cNvSpPr>
          <p:nvPr/>
        </p:nvSpPr>
        <p:spPr bwMode="auto">
          <a:xfrm>
            <a:off x="6442075" y="4968875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f</a:t>
            </a:r>
            <a:endParaRPr lang="en-US" alt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9" name="Text Box 30"/>
          <p:cNvSpPr txBox="1">
            <a:spLocks noChangeArrowheads="1"/>
          </p:cNvSpPr>
          <p:nvPr/>
        </p:nvSpPr>
        <p:spPr bwMode="auto">
          <a:xfrm>
            <a:off x="5257800" y="49530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7200" y="152400"/>
            <a:ext cx="86445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43: ẢNH CỦA MỘT VẬT TẠO BỞI THẤU KÍNH HỘI TỤ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89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85949E-6 L -0.10764 0.00255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2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77"/>
          <p:cNvSpPr>
            <a:spLocks noChangeArrowheads="1"/>
          </p:cNvSpPr>
          <p:nvPr/>
        </p:nvSpPr>
        <p:spPr bwMode="auto">
          <a:xfrm>
            <a:off x="152400" y="533400"/>
            <a:ext cx="7172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I. Đặc điểm ảnh của một vật tạo bởi thấu kính hội tụ:</a:t>
            </a:r>
          </a:p>
        </p:txBody>
      </p:sp>
      <p:sp>
        <p:nvSpPr>
          <p:cNvPr id="8196" name="Rectangle 77"/>
          <p:cNvSpPr>
            <a:spLocks noChangeArrowheads="1"/>
          </p:cNvSpPr>
          <p:nvPr/>
        </p:nvSpPr>
        <p:spPr bwMode="auto">
          <a:xfrm>
            <a:off x="122238" y="838200"/>
            <a:ext cx="2241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altLang="en-US" sz="2400" u="sng">
                <a:latin typeface="Times New Roman" pitchFamily="18" charset="0"/>
                <a:cs typeface="Times New Roman" pitchFamily="18" charset="0"/>
              </a:rPr>
              <a:t>Thí nghiệm:</a:t>
            </a:r>
          </a:p>
        </p:txBody>
      </p:sp>
      <p:sp>
        <p:nvSpPr>
          <p:cNvPr id="8197" name="TextBox 80"/>
          <p:cNvSpPr txBox="1">
            <a:spLocks noChangeArrowheads="1"/>
          </p:cNvSpPr>
          <p:nvPr/>
        </p:nvSpPr>
        <p:spPr bwMode="auto">
          <a:xfrm>
            <a:off x="228600" y="117475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altLang="en-US" sz="2400" i="1" u="sng">
                <a:latin typeface="Times New Roman" pitchFamily="18" charset="0"/>
                <a:cs typeface="Times New Roman" pitchFamily="18" charset="0"/>
              </a:rPr>
              <a:t>Đặt vật ngoài khoảng tiêu cự:</a:t>
            </a: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304800" y="16002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altLang="en-US" sz="24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 vật cách thấu kính một khoảng d &gt; 2f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152400" y="6176963"/>
            <a:ext cx="8763000" cy="5286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vi-VN" sz="280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vi-VN" sz="28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</a:t>
            </a:r>
            <a:r>
              <a:rPr lang="en-US" sz="280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vi-VN" sz="2800">
                <a:solidFill>
                  <a:srgbClr val="C00000"/>
                </a:solidFill>
                <a:latin typeface="Times New Roman" pitchFamily="18" charset="0"/>
              </a:rPr>
              <a:t>Ảnh thật, ngược chiều với vật, nhỏ hơn vật</a:t>
            </a:r>
          </a:p>
        </p:txBody>
      </p:sp>
      <p:sp>
        <p:nvSpPr>
          <p:cNvPr id="8200" name="Line 2"/>
          <p:cNvSpPr>
            <a:spLocks noChangeShapeType="1"/>
          </p:cNvSpPr>
          <p:nvPr/>
        </p:nvSpPr>
        <p:spPr bwMode="auto">
          <a:xfrm>
            <a:off x="5726113" y="337185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3"/>
          <p:cNvSpPr>
            <a:spLocks noChangeShapeType="1"/>
          </p:cNvSpPr>
          <p:nvPr/>
        </p:nvSpPr>
        <p:spPr bwMode="auto">
          <a:xfrm>
            <a:off x="5767388" y="337185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AutoShape 5"/>
          <p:cNvSpPr>
            <a:spLocks noChangeArrowheads="1"/>
          </p:cNvSpPr>
          <p:nvPr/>
        </p:nvSpPr>
        <p:spPr bwMode="auto">
          <a:xfrm rot="5400000">
            <a:off x="4572000" y="2057400"/>
            <a:ext cx="2438400" cy="2286000"/>
          </a:xfrm>
          <a:prstGeom prst="flowChartInputOutpu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8203" name="AutoShape 6"/>
          <p:cNvSpPr>
            <a:spLocks noChangeArrowheads="1"/>
          </p:cNvSpPr>
          <p:nvPr/>
        </p:nvSpPr>
        <p:spPr bwMode="auto">
          <a:xfrm rot="-5400000">
            <a:off x="3328988" y="2700338"/>
            <a:ext cx="1981200" cy="1371600"/>
          </a:xfrm>
          <a:prstGeom prst="parallelogram">
            <a:avLst>
              <a:gd name="adj" fmla="val 36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" name="Line 7"/>
          <p:cNvSpPr>
            <a:spLocks noChangeShapeType="1"/>
          </p:cNvSpPr>
          <p:nvPr/>
        </p:nvSpPr>
        <p:spPr bwMode="auto">
          <a:xfrm>
            <a:off x="4243388" y="4116388"/>
            <a:ext cx="0" cy="11430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3" name="Line 8"/>
          <p:cNvSpPr>
            <a:spLocks noChangeShapeType="1"/>
          </p:cNvSpPr>
          <p:nvPr/>
        </p:nvSpPr>
        <p:spPr bwMode="auto">
          <a:xfrm>
            <a:off x="5753100" y="4133850"/>
            <a:ext cx="0" cy="11430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206" name="Line 9"/>
          <p:cNvSpPr>
            <a:spLocks noChangeShapeType="1"/>
          </p:cNvSpPr>
          <p:nvPr/>
        </p:nvSpPr>
        <p:spPr bwMode="auto">
          <a:xfrm>
            <a:off x="661988" y="5403850"/>
            <a:ext cx="8229600" cy="0"/>
          </a:xfrm>
          <a:prstGeom prst="line">
            <a:avLst/>
          </a:prstGeom>
          <a:noFill/>
          <a:ln w="9525">
            <a:solidFill>
              <a:srgbClr val="D5FFD5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5FFD5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8207" name="Oval 10"/>
          <p:cNvSpPr>
            <a:spLocks noChangeArrowheads="1"/>
          </p:cNvSpPr>
          <p:nvPr/>
        </p:nvSpPr>
        <p:spPr bwMode="auto">
          <a:xfrm rot="2834016">
            <a:off x="3768725" y="2940051"/>
            <a:ext cx="1044575" cy="889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8208" name="Text Box 12"/>
          <p:cNvSpPr txBox="1">
            <a:spLocks noChangeArrowheads="1"/>
          </p:cNvSpPr>
          <p:nvPr/>
        </p:nvSpPr>
        <p:spPr bwMode="auto">
          <a:xfrm>
            <a:off x="2262188" y="56388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d &gt; 2f</a:t>
            </a:r>
          </a:p>
        </p:txBody>
      </p:sp>
      <p:sp>
        <p:nvSpPr>
          <p:cNvPr id="47" name="Line 15"/>
          <p:cNvSpPr>
            <a:spLocks noChangeShapeType="1"/>
          </p:cNvSpPr>
          <p:nvPr/>
        </p:nvSpPr>
        <p:spPr bwMode="auto">
          <a:xfrm>
            <a:off x="814388" y="5715000"/>
            <a:ext cx="3484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6"/>
          <p:cNvSpPr>
            <a:spLocks noChangeShapeType="1"/>
          </p:cNvSpPr>
          <p:nvPr/>
        </p:nvSpPr>
        <p:spPr bwMode="auto">
          <a:xfrm>
            <a:off x="2786063" y="5562600"/>
            <a:ext cx="1489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Text Box 17"/>
          <p:cNvSpPr txBox="1">
            <a:spLocks noChangeArrowheads="1"/>
          </p:cNvSpPr>
          <p:nvPr/>
        </p:nvSpPr>
        <p:spPr bwMode="auto">
          <a:xfrm>
            <a:off x="2643188" y="4691063"/>
            <a:ext cx="6096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ym typeface="Wingdings" pitchFamily="2" charset="2"/>
              </a:rPr>
              <a:t>F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ym typeface="Wingdings" pitchFamily="2" charset="2"/>
              </a:rPr>
              <a:t></a:t>
            </a:r>
          </a:p>
        </p:txBody>
      </p:sp>
      <p:sp>
        <p:nvSpPr>
          <p:cNvPr id="50" name="Text Box 18"/>
          <p:cNvSpPr txBox="1">
            <a:spLocks noChangeArrowheads="1"/>
          </p:cNvSpPr>
          <p:nvPr/>
        </p:nvSpPr>
        <p:spPr bwMode="auto">
          <a:xfrm>
            <a:off x="5407025" y="4724400"/>
            <a:ext cx="5334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ym typeface="Wingdings" pitchFamily="2" charset="2"/>
              </a:rPr>
              <a:t>F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ym typeface="Wingdings" pitchFamily="2" charset="2"/>
              </a:rPr>
              <a:t></a:t>
            </a:r>
          </a:p>
        </p:txBody>
      </p:sp>
      <p:sp>
        <p:nvSpPr>
          <p:cNvPr id="8213" name="Text Box 19"/>
          <p:cNvSpPr txBox="1">
            <a:spLocks noChangeArrowheads="1"/>
          </p:cNvSpPr>
          <p:nvPr/>
        </p:nvSpPr>
        <p:spPr bwMode="auto">
          <a:xfrm>
            <a:off x="4090988" y="52768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0</a:t>
            </a:r>
          </a:p>
        </p:txBody>
      </p:sp>
      <p:grpSp>
        <p:nvGrpSpPr>
          <p:cNvPr id="8214" name="Group 20"/>
          <p:cNvGrpSpPr>
            <a:grpSpLocks/>
          </p:cNvGrpSpPr>
          <p:nvPr/>
        </p:nvGrpSpPr>
        <p:grpSpPr bwMode="auto">
          <a:xfrm>
            <a:off x="808038" y="2914650"/>
            <a:ext cx="457200" cy="2455863"/>
            <a:chOff x="4800" y="1536"/>
            <a:chExt cx="170" cy="1019"/>
          </a:xfrm>
        </p:grpSpPr>
        <p:sp>
          <p:nvSpPr>
            <p:cNvPr id="8221" name="Freeform 21"/>
            <p:cNvSpPr>
              <a:spLocks noChangeAspect="1"/>
            </p:cNvSpPr>
            <p:nvPr/>
          </p:nvSpPr>
          <p:spPr bwMode="auto">
            <a:xfrm rot="5700000">
              <a:off x="4680" y="1664"/>
              <a:ext cx="417" cy="162"/>
            </a:xfrm>
            <a:custGeom>
              <a:avLst/>
              <a:gdLst>
                <a:gd name="T0" fmla="*/ 0 w 8000"/>
                <a:gd name="T1" fmla="*/ 0 h 3154"/>
                <a:gd name="T2" fmla="*/ 0 w 8000"/>
                <a:gd name="T3" fmla="*/ 0 h 3154"/>
                <a:gd name="T4" fmla="*/ 0 w 8000"/>
                <a:gd name="T5" fmla="*/ 0 h 3154"/>
                <a:gd name="T6" fmla="*/ 0 w 8000"/>
                <a:gd name="T7" fmla="*/ 0 h 3154"/>
                <a:gd name="T8" fmla="*/ 0 w 8000"/>
                <a:gd name="T9" fmla="*/ 0 h 3154"/>
                <a:gd name="T10" fmla="*/ 0 w 8000"/>
                <a:gd name="T11" fmla="*/ 0 h 3154"/>
                <a:gd name="T12" fmla="*/ 0 w 8000"/>
                <a:gd name="T13" fmla="*/ 0 h 3154"/>
                <a:gd name="T14" fmla="*/ 0 w 8000"/>
                <a:gd name="T15" fmla="*/ 0 h 3154"/>
                <a:gd name="T16" fmla="*/ 0 w 8000"/>
                <a:gd name="T17" fmla="*/ 0 h 3154"/>
                <a:gd name="T18" fmla="*/ 0 w 8000"/>
                <a:gd name="T19" fmla="*/ 0 h 3154"/>
                <a:gd name="T20" fmla="*/ 0 w 8000"/>
                <a:gd name="T21" fmla="*/ 0 h 3154"/>
                <a:gd name="T22" fmla="*/ 0 w 8000"/>
                <a:gd name="T23" fmla="*/ 0 h 3154"/>
                <a:gd name="T24" fmla="*/ 0 w 8000"/>
                <a:gd name="T25" fmla="*/ 0 h 3154"/>
                <a:gd name="T26" fmla="*/ 0 w 8000"/>
                <a:gd name="T27" fmla="*/ 0 h 3154"/>
                <a:gd name="T28" fmla="*/ 0 w 8000"/>
                <a:gd name="T29" fmla="*/ 0 h 3154"/>
                <a:gd name="T30" fmla="*/ 0 w 8000"/>
                <a:gd name="T31" fmla="*/ 0 h 3154"/>
                <a:gd name="T32" fmla="*/ 0 w 8000"/>
                <a:gd name="T33" fmla="*/ 0 h 3154"/>
                <a:gd name="T34" fmla="*/ 0 w 8000"/>
                <a:gd name="T35" fmla="*/ 0 h 3154"/>
                <a:gd name="T36" fmla="*/ 0 w 8000"/>
                <a:gd name="T37" fmla="*/ 0 h 3154"/>
                <a:gd name="T38" fmla="*/ 0 w 8000"/>
                <a:gd name="T39" fmla="*/ 0 h 3154"/>
                <a:gd name="T40" fmla="*/ 0 w 8000"/>
                <a:gd name="T41" fmla="*/ 0 h 31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00"/>
                <a:gd name="T64" fmla="*/ 0 h 3154"/>
                <a:gd name="T65" fmla="*/ 8000 w 8000"/>
                <a:gd name="T66" fmla="*/ 3154 h 31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EBF02E"/>
                </a:gs>
                <a:gs pos="100000">
                  <a:srgbClr val="FF99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22" name="Group 22"/>
            <p:cNvGrpSpPr>
              <a:grpSpLocks/>
            </p:cNvGrpSpPr>
            <p:nvPr/>
          </p:nvGrpSpPr>
          <p:grpSpPr bwMode="auto">
            <a:xfrm>
              <a:off x="4800" y="1728"/>
              <a:ext cx="162" cy="827"/>
              <a:chOff x="4800" y="1730"/>
              <a:chExt cx="162" cy="827"/>
            </a:xfrm>
          </p:grpSpPr>
          <p:sp>
            <p:nvSpPr>
              <p:cNvPr id="8223" name="Freeform 23"/>
              <p:cNvSpPr>
                <a:spLocks noChangeAspect="1"/>
              </p:cNvSpPr>
              <p:nvPr/>
            </p:nvSpPr>
            <p:spPr bwMode="auto">
              <a:xfrm rot="5700000">
                <a:off x="4776" y="1798"/>
                <a:ext cx="221" cy="86"/>
              </a:xfrm>
              <a:custGeom>
                <a:avLst/>
                <a:gdLst>
                  <a:gd name="T0" fmla="*/ 0 w 8000"/>
                  <a:gd name="T1" fmla="*/ 0 h 3154"/>
                  <a:gd name="T2" fmla="*/ 0 w 8000"/>
                  <a:gd name="T3" fmla="*/ 0 h 3154"/>
                  <a:gd name="T4" fmla="*/ 0 w 8000"/>
                  <a:gd name="T5" fmla="*/ 0 h 3154"/>
                  <a:gd name="T6" fmla="*/ 0 w 8000"/>
                  <a:gd name="T7" fmla="*/ 0 h 3154"/>
                  <a:gd name="T8" fmla="*/ 0 w 8000"/>
                  <a:gd name="T9" fmla="*/ 0 h 3154"/>
                  <a:gd name="T10" fmla="*/ 0 w 8000"/>
                  <a:gd name="T11" fmla="*/ 0 h 3154"/>
                  <a:gd name="T12" fmla="*/ 0 w 8000"/>
                  <a:gd name="T13" fmla="*/ 0 h 3154"/>
                  <a:gd name="T14" fmla="*/ 0 w 8000"/>
                  <a:gd name="T15" fmla="*/ 0 h 3154"/>
                  <a:gd name="T16" fmla="*/ 0 w 8000"/>
                  <a:gd name="T17" fmla="*/ 0 h 3154"/>
                  <a:gd name="T18" fmla="*/ 0 w 8000"/>
                  <a:gd name="T19" fmla="*/ 0 h 3154"/>
                  <a:gd name="T20" fmla="*/ 0 w 8000"/>
                  <a:gd name="T21" fmla="*/ 0 h 3154"/>
                  <a:gd name="T22" fmla="*/ 0 w 8000"/>
                  <a:gd name="T23" fmla="*/ 0 h 3154"/>
                  <a:gd name="T24" fmla="*/ 0 w 8000"/>
                  <a:gd name="T25" fmla="*/ 0 h 3154"/>
                  <a:gd name="T26" fmla="*/ 0 w 8000"/>
                  <a:gd name="T27" fmla="*/ 0 h 3154"/>
                  <a:gd name="T28" fmla="*/ 0 w 8000"/>
                  <a:gd name="T29" fmla="*/ 0 h 3154"/>
                  <a:gd name="T30" fmla="*/ 0 w 8000"/>
                  <a:gd name="T31" fmla="*/ 0 h 3154"/>
                  <a:gd name="T32" fmla="*/ 0 w 8000"/>
                  <a:gd name="T33" fmla="*/ 0 h 3154"/>
                  <a:gd name="T34" fmla="*/ 0 w 8000"/>
                  <a:gd name="T35" fmla="*/ 0 h 3154"/>
                  <a:gd name="T36" fmla="*/ 0 w 8000"/>
                  <a:gd name="T37" fmla="*/ 0 h 3154"/>
                  <a:gd name="T38" fmla="*/ 0 w 8000"/>
                  <a:gd name="T39" fmla="*/ 0 h 3154"/>
                  <a:gd name="T40" fmla="*/ 0 w 8000"/>
                  <a:gd name="T41" fmla="*/ 0 h 315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000"/>
                  <a:gd name="T64" fmla="*/ 0 h 3154"/>
                  <a:gd name="T65" fmla="*/ 8000 w 8000"/>
                  <a:gd name="T66" fmla="*/ 3154 h 315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000" h="3154">
                    <a:moveTo>
                      <a:pt x="8000" y="1577"/>
                    </a:moveTo>
                    <a:cubicBezTo>
                      <a:pt x="8000" y="1818"/>
                      <a:pt x="7931" y="2087"/>
                      <a:pt x="7804" y="2300"/>
                    </a:cubicBezTo>
                    <a:cubicBezTo>
                      <a:pt x="7677" y="2513"/>
                      <a:pt x="7478" y="2717"/>
                      <a:pt x="7236" y="2853"/>
                    </a:cubicBezTo>
                    <a:cubicBezTo>
                      <a:pt x="6994" y="2989"/>
                      <a:pt x="6684" y="3082"/>
                      <a:pt x="6351" y="3118"/>
                    </a:cubicBezTo>
                    <a:cubicBezTo>
                      <a:pt x="6018" y="3154"/>
                      <a:pt x="5628" y="3128"/>
                      <a:pt x="5236" y="3071"/>
                    </a:cubicBezTo>
                    <a:cubicBezTo>
                      <a:pt x="4844" y="3014"/>
                      <a:pt x="4412" y="2895"/>
                      <a:pt x="4000" y="2777"/>
                    </a:cubicBezTo>
                    <a:cubicBezTo>
                      <a:pt x="3588" y="2659"/>
                      <a:pt x="3156" y="2499"/>
                      <a:pt x="2764" y="2366"/>
                    </a:cubicBezTo>
                    <a:cubicBezTo>
                      <a:pt x="2372" y="2233"/>
                      <a:pt x="1982" y="2086"/>
                      <a:pt x="1649" y="1977"/>
                    </a:cubicBezTo>
                    <a:cubicBezTo>
                      <a:pt x="1316" y="1868"/>
                      <a:pt x="1006" y="1776"/>
                      <a:pt x="764" y="1712"/>
                    </a:cubicBezTo>
                    <a:cubicBezTo>
                      <a:pt x="522" y="1648"/>
                      <a:pt x="323" y="1617"/>
                      <a:pt x="196" y="1595"/>
                    </a:cubicBezTo>
                    <a:cubicBezTo>
                      <a:pt x="69" y="1573"/>
                      <a:pt x="0" y="1571"/>
                      <a:pt x="0" y="1577"/>
                    </a:cubicBezTo>
                    <a:cubicBezTo>
                      <a:pt x="0" y="1583"/>
                      <a:pt x="69" y="1581"/>
                      <a:pt x="196" y="1559"/>
                    </a:cubicBezTo>
                    <a:cubicBezTo>
                      <a:pt x="323" y="1537"/>
                      <a:pt x="522" y="1506"/>
                      <a:pt x="764" y="1442"/>
                    </a:cubicBezTo>
                    <a:cubicBezTo>
                      <a:pt x="1006" y="1378"/>
                      <a:pt x="1316" y="1286"/>
                      <a:pt x="1649" y="1177"/>
                    </a:cubicBezTo>
                    <a:cubicBezTo>
                      <a:pt x="1982" y="1068"/>
                      <a:pt x="2372" y="921"/>
                      <a:pt x="2764" y="788"/>
                    </a:cubicBezTo>
                    <a:cubicBezTo>
                      <a:pt x="3156" y="655"/>
                      <a:pt x="3588" y="495"/>
                      <a:pt x="4000" y="377"/>
                    </a:cubicBezTo>
                    <a:cubicBezTo>
                      <a:pt x="4412" y="259"/>
                      <a:pt x="4844" y="140"/>
                      <a:pt x="5236" y="83"/>
                    </a:cubicBezTo>
                    <a:cubicBezTo>
                      <a:pt x="5628" y="26"/>
                      <a:pt x="6018" y="0"/>
                      <a:pt x="6351" y="36"/>
                    </a:cubicBezTo>
                    <a:cubicBezTo>
                      <a:pt x="6684" y="72"/>
                      <a:pt x="6994" y="165"/>
                      <a:pt x="7236" y="301"/>
                    </a:cubicBezTo>
                    <a:cubicBezTo>
                      <a:pt x="7478" y="437"/>
                      <a:pt x="7677" y="641"/>
                      <a:pt x="7804" y="854"/>
                    </a:cubicBezTo>
                    <a:cubicBezTo>
                      <a:pt x="7931" y="1067"/>
                      <a:pt x="8000" y="1336"/>
                      <a:pt x="8000" y="157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9933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4" name="Rectangle 24"/>
              <p:cNvSpPr>
                <a:spLocks noChangeAspect="1" noChangeArrowheads="1"/>
              </p:cNvSpPr>
              <p:nvPr/>
            </p:nvSpPr>
            <p:spPr bwMode="auto">
              <a:xfrm>
                <a:off x="4872" y="1895"/>
                <a:ext cx="14" cy="96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CC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8225" name="Rectangle 25"/>
              <p:cNvSpPr>
                <a:spLocks noChangeAspect="1" noChangeArrowheads="1"/>
              </p:cNvSpPr>
              <p:nvPr/>
            </p:nvSpPr>
            <p:spPr bwMode="auto">
              <a:xfrm>
                <a:off x="4800" y="1963"/>
                <a:ext cx="162" cy="594"/>
              </a:xfrm>
              <a:prstGeom prst="rect">
                <a:avLst/>
              </a:prstGeom>
              <a:solidFill>
                <a:srgbClr val="FFFFE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</p:grpSp>
      </p:grpSp>
      <p:grpSp>
        <p:nvGrpSpPr>
          <p:cNvPr id="4" name="Group 26"/>
          <p:cNvGrpSpPr>
            <a:grpSpLocks noChangeAspect="1"/>
          </p:cNvGrpSpPr>
          <p:nvPr/>
        </p:nvGrpSpPr>
        <p:grpSpPr bwMode="auto">
          <a:xfrm rot="10508945">
            <a:off x="6580188" y="3041650"/>
            <a:ext cx="295275" cy="762000"/>
            <a:chOff x="5760" y="1488"/>
            <a:chExt cx="811" cy="2081"/>
          </a:xfrm>
        </p:grpSpPr>
        <p:sp>
          <p:nvSpPr>
            <p:cNvPr id="8219" name="Freeform 27"/>
            <p:cNvSpPr>
              <a:spLocks noChangeAspect="1"/>
            </p:cNvSpPr>
            <p:nvPr/>
          </p:nvSpPr>
          <p:spPr bwMode="auto">
            <a:xfrm rot="5700000">
              <a:off x="5125" y="2123"/>
              <a:ext cx="2081" cy="811"/>
            </a:xfrm>
            <a:custGeom>
              <a:avLst/>
              <a:gdLst>
                <a:gd name="T0" fmla="*/ 0 w 8000"/>
                <a:gd name="T1" fmla="*/ 0 h 3154"/>
                <a:gd name="T2" fmla="*/ 0 w 8000"/>
                <a:gd name="T3" fmla="*/ 0 h 3154"/>
                <a:gd name="T4" fmla="*/ 0 w 8000"/>
                <a:gd name="T5" fmla="*/ 0 h 3154"/>
                <a:gd name="T6" fmla="*/ 0 w 8000"/>
                <a:gd name="T7" fmla="*/ 0 h 3154"/>
                <a:gd name="T8" fmla="*/ 0 w 8000"/>
                <a:gd name="T9" fmla="*/ 0 h 3154"/>
                <a:gd name="T10" fmla="*/ 0 w 8000"/>
                <a:gd name="T11" fmla="*/ 0 h 3154"/>
                <a:gd name="T12" fmla="*/ 0 w 8000"/>
                <a:gd name="T13" fmla="*/ 0 h 3154"/>
                <a:gd name="T14" fmla="*/ 0 w 8000"/>
                <a:gd name="T15" fmla="*/ 0 h 3154"/>
                <a:gd name="T16" fmla="*/ 0 w 8000"/>
                <a:gd name="T17" fmla="*/ 0 h 3154"/>
                <a:gd name="T18" fmla="*/ 0 w 8000"/>
                <a:gd name="T19" fmla="*/ 0 h 3154"/>
                <a:gd name="T20" fmla="*/ 0 w 8000"/>
                <a:gd name="T21" fmla="*/ 0 h 3154"/>
                <a:gd name="T22" fmla="*/ 0 w 8000"/>
                <a:gd name="T23" fmla="*/ 0 h 3154"/>
                <a:gd name="T24" fmla="*/ 0 w 8000"/>
                <a:gd name="T25" fmla="*/ 0 h 3154"/>
                <a:gd name="T26" fmla="*/ 0 w 8000"/>
                <a:gd name="T27" fmla="*/ 0 h 3154"/>
                <a:gd name="T28" fmla="*/ 0 w 8000"/>
                <a:gd name="T29" fmla="*/ 0 h 3154"/>
                <a:gd name="T30" fmla="*/ 0 w 8000"/>
                <a:gd name="T31" fmla="*/ 0 h 3154"/>
                <a:gd name="T32" fmla="*/ 0 w 8000"/>
                <a:gd name="T33" fmla="*/ 0 h 3154"/>
                <a:gd name="T34" fmla="*/ 0 w 8000"/>
                <a:gd name="T35" fmla="*/ 0 h 3154"/>
                <a:gd name="T36" fmla="*/ 0 w 8000"/>
                <a:gd name="T37" fmla="*/ 0 h 3154"/>
                <a:gd name="T38" fmla="*/ 0 w 8000"/>
                <a:gd name="T39" fmla="*/ 0 h 3154"/>
                <a:gd name="T40" fmla="*/ 0 w 8000"/>
                <a:gd name="T41" fmla="*/ 0 h 31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00"/>
                <a:gd name="T64" fmla="*/ 0 h 3154"/>
                <a:gd name="T65" fmla="*/ 8000 w 8000"/>
                <a:gd name="T66" fmla="*/ 3154 h 31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EBF02E"/>
                </a:gs>
                <a:gs pos="100000">
                  <a:srgbClr val="FF99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Freeform 28"/>
            <p:cNvSpPr>
              <a:spLocks noChangeAspect="1"/>
            </p:cNvSpPr>
            <p:nvPr/>
          </p:nvSpPr>
          <p:spPr bwMode="auto">
            <a:xfrm rot="5700000">
              <a:off x="5604" y="2792"/>
              <a:ext cx="1102" cy="430"/>
            </a:xfrm>
            <a:custGeom>
              <a:avLst/>
              <a:gdLst>
                <a:gd name="T0" fmla="*/ 0 w 8000"/>
                <a:gd name="T1" fmla="*/ 0 h 3154"/>
                <a:gd name="T2" fmla="*/ 0 w 8000"/>
                <a:gd name="T3" fmla="*/ 0 h 3154"/>
                <a:gd name="T4" fmla="*/ 0 w 8000"/>
                <a:gd name="T5" fmla="*/ 0 h 3154"/>
                <a:gd name="T6" fmla="*/ 0 w 8000"/>
                <a:gd name="T7" fmla="*/ 0 h 3154"/>
                <a:gd name="T8" fmla="*/ 0 w 8000"/>
                <a:gd name="T9" fmla="*/ 0 h 3154"/>
                <a:gd name="T10" fmla="*/ 0 w 8000"/>
                <a:gd name="T11" fmla="*/ 0 h 3154"/>
                <a:gd name="T12" fmla="*/ 0 w 8000"/>
                <a:gd name="T13" fmla="*/ 0 h 3154"/>
                <a:gd name="T14" fmla="*/ 0 w 8000"/>
                <a:gd name="T15" fmla="*/ 0 h 3154"/>
                <a:gd name="T16" fmla="*/ 0 w 8000"/>
                <a:gd name="T17" fmla="*/ 0 h 3154"/>
                <a:gd name="T18" fmla="*/ 0 w 8000"/>
                <a:gd name="T19" fmla="*/ 0 h 3154"/>
                <a:gd name="T20" fmla="*/ 0 w 8000"/>
                <a:gd name="T21" fmla="*/ 0 h 3154"/>
                <a:gd name="T22" fmla="*/ 0 w 8000"/>
                <a:gd name="T23" fmla="*/ 0 h 3154"/>
                <a:gd name="T24" fmla="*/ 0 w 8000"/>
                <a:gd name="T25" fmla="*/ 0 h 3154"/>
                <a:gd name="T26" fmla="*/ 0 w 8000"/>
                <a:gd name="T27" fmla="*/ 0 h 3154"/>
                <a:gd name="T28" fmla="*/ 0 w 8000"/>
                <a:gd name="T29" fmla="*/ 0 h 3154"/>
                <a:gd name="T30" fmla="*/ 0 w 8000"/>
                <a:gd name="T31" fmla="*/ 0 h 3154"/>
                <a:gd name="T32" fmla="*/ 0 w 8000"/>
                <a:gd name="T33" fmla="*/ 0 h 3154"/>
                <a:gd name="T34" fmla="*/ 0 w 8000"/>
                <a:gd name="T35" fmla="*/ 0 h 3154"/>
                <a:gd name="T36" fmla="*/ 0 w 8000"/>
                <a:gd name="T37" fmla="*/ 0 h 3154"/>
                <a:gd name="T38" fmla="*/ 0 w 8000"/>
                <a:gd name="T39" fmla="*/ 0 h 3154"/>
                <a:gd name="T40" fmla="*/ 0 w 8000"/>
                <a:gd name="T41" fmla="*/ 0 h 31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00"/>
                <a:gd name="T64" fmla="*/ 0 h 3154"/>
                <a:gd name="T65" fmla="*/ 8000 w 8000"/>
                <a:gd name="T66" fmla="*/ 3154 h 31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16" name="Line 16"/>
          <p:cNvSpPr>
            <a:spLocks noChangeShapeType="1"/>
          </p:cNvSpPr>
          <p:nvPr/>
        </p:nvSpPr>
        <p:spPr bwMode="auto">
          <a:xfrm>
            <a:off x="1292225" y="5562600"/>
            <a:ext cx="1489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TextBox 36"/>
          <p:cNvSpPr txBox="1">
            <a:spLocks noChangeArrowheads="1"/>
          </p:cNvSpPr>
          <p:nvPr/>
        </p:nvSpPr>
        <p:spPr bwMode="auto">
          <a:xfrm>
            <a:off x="1981200" y="5238750"/>
            <a:ext cx="45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f</a:t>
            </a:r>
          </a:p>
        </p:txBody>
      </p:sp>
      <p:sp>
        <p:nvSpPr>
          <p:cNvPr id="8218" name="TextBox 37"/>
          <p:cNvSpPr txBox="1">
            <a:spLocks noChangeArrowheads="1"/>
          </p:cNvSpPr>
          <p:nvPr/>
        </p:nvSpPr>
        <p:spPr bwMode="auto">
          <a:xfrm>
            <a:off x="3276600" y="5238750"/>
            <a:ext cx="45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f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57200" y="152400"/>
            <a:ext cx="86445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43: ẢNH CỦA MỘT VẬT TẠO BỞI THẤU KÍNH HỘI TỤ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75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55905E-7 L 0.11788 -3.55905E-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85" y="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08135E-6 L 0.11372 -0.0055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77" y="-277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40" grpId="0" animBg="1"/>
      <p:bldP spid="47" grpId="0" animBg="1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77"/>
          <p:cNvSpPr>
            <a:spLocks noChangeArrowheads="1"/>
          </p:cNvSpPr>
          <p:nvPr/>
        </p:nvSpPr>
        <p:spPr bwMode="auto">
          <a:xfrm>
            <a:off x="185738" y="533400"/>
            <a:ext cx="7104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altLang="en-US" sz="2400" b="1" u="sng">
                <a:latin typeface="Times New Roman" pitchFamily="18" charset="0"/>
                <a:cs typeface="Times New Roman" pitchFamily="18" charset="0"/>
              </a:rPr>
              <a:t>Đặc điểm ảnh của một vật tạo bởi thấu kính hội tụ</a:t>
            </a: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9220" name="Rectangle 77"/>
          <p:cNvSpPr>
            <a:spLocks noChangeArrowheads="1"/>
          </p:cNvSpPr>
          <p:nvPr/>
        </p:nvSpPr>
        <p:spPr bwMode="auto">
          <a:xfrm>
            <a:off x="122238" y="838200"/>
            <a:ext cx="2241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altLang="en-US" sz="2400" u="sng">
                <a:latin typeface="Times New Roman" pitchFamily="18" charset="0"/>
                <a:cs typeface="Times New Roman" pitchFamily="18" charset="0"/>
              </a:rPr>
              <a:t>Thí nghiệm:</a:t>
            </a:r>
          </a:p>
        </p:txBody>
      </p:sp>
      <p:sp>
        <p:nvSpPr>
          <p:cNvPr id="9221" name="TextBox 80"/>
          <p:cNvSpPr txBox="1">
            <a:spLocks noChangeArrowheads="1"/>
          </p:cNvSpPr>
          <p:nvPr/>
        </p:nvSpPr>
        <p:spPr bwMode="auto">
          <a:xfrm>
            <a:off x="228600" y="117475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2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400" i="1" u="sng">
                <a:latin typeface="Times New Roman" pitchFamily="18" charset="0"/>
                <a:cs typeface="Times New Roman" pitchFamily="18" charset="0"/>
              </a:rPr>
              <a:t>Đặt vật ngoài khoảng tiêu cự:</a:t>
            </a: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304800" y="1600200"/>
            <a:ext cx="5715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Dịch chuyển vật lại gần thấu kính cách thấu kính một khoảng f &lt; d &lt; 2f</a:t>
            </a: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152400" y="6176963"/>
            <a:ext cx="8763000" cy="5286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vi-VN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vi-VN" sz="2800" dirty="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</a:t>
            </a:r>
            <a:r>
              <a:rPr lang="en-US" sz="2800" dirty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vi-VN" sz="2800" dirty="0">
                <a:solidFill>
                  <a:srgbClr val="C00000"/>
                </a:solidFill>
                <a:latin typeface="Times New Roman" pitchFamily="18" charset="0"/>
              </a:rPr>
              <a:t>Ảnh thật, ngược chiều với vật,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vi-VN" sz="2800" dirty="0">
                <a:solidFill>
                  <a:srgbClr val="C00000"/>
                </a:solidFill>
                <a:latin typeface="Times New Roman" pitchFamily="18" charset="0"/>
              </a:rPr>
              <a:t>hơn vật</a:t>
            </a:r>
          </a:p>
        </p:txBody>
      </p:sp>
      <p:sp>
        <p:nvSpPr>
          <p:cNvPr id="9224" name="AutoShape 2"/>
          <p:cNvSpPr>
            <a:spLocks noChangeArrowheads="1"/>
          </p:cNvSpPr>
          <p:nvPr/>
        </p:nvSpPr>
        <p:spPr bwMode="auto">
          <a:xfrm rot="5400000">
            <a:off x="5905500" y="1881188"/>
            <a:ext cx="2895600" cy="2514600"/>
          </a:xfrm>
          <a:prstGeom prst="flowChartInputOutpu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9225" name="AutoShape 3"/>
          <p:cNvSpPr>
            <a:spLocks noChangeArrowheads="1"/>
          </p:cNvSpPr>
          <p:nvPr/>
        </p:nvSpPr>
        <p:spPr bwMode="auto">
          <a:xfrm rot="-5400000">
            <a:off x="3124200" y="2836863"/>
            <a:ext cx="1981200" cy="1371600"/>
          </a:xfrm>
          <a:prstGeom prst="parallelogram">
            <a:avLst>
              <a:gd name="adj" fmla="val 36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8" name="Line 4"/>
          <p:cNvSpPr>
            <a:spLocks noChangeShapeType="1"/>
          </p:cNvSpPr>
          <p:nvPr/>
        </p:nvSpPr>
        <p:spPr bwMode="auto">
          <a:xfrm>
            <a:off x="4038600" y="4262438"/>
            <a:ext cx="0" cy="11430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" name="Line 5"/>
          <p:cNvSpPr>
            <a:spLocks noChangeShapeType="1"/>
          </p:cNvSpPr>
          <p:nvPr/>
        </p:nvSpPr>
        <p:spPr bwMode="auto">
          <a:xfrm>
            <a:off x="7315200" y="4240213"/>
            <a:ext cx="0" cy="118745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28" name="Line 6"/>
          <p:cNvSpPr>
            <a:spLocks noChangeShapeType="1"/>
          </p:cNvSpPr>
          <p:nvPr/>
        </p:nvSpPr>
        <p:spPr bwMode="auto">
          <a:xfrm>
            <a:off x="457200" y="5434013"/>
            <a:ext cx="8229600" cy="0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9229" name="Oval 7"/>
          <p:cNvSpPr>
            <a:spLocks noChangeArrowheads="1"/>
          </p:cNvSpPr>
          <p:nvPr/>
        </p:nvSpPr>
        <p:spPr bwMode="auto">
          <a:xfrm rot="2834016">
            <a:off x="3559969" y="3093244"/>
            <a:ext cx="1050925" cy="8588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5" name="Text Box 10"/>
          <p:cNvSpPr txBox="1">
            <a:spLocks noChangeArrowheads="1"/>
          </p:cNvSpPr>
          <p:nvPr/>
        </p:nvSpPr>
        <p:spPr bwMode="auto">
          <a:xfrm>
            <a:off x="762000" y="887413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000"/>
          </a:p>
        </p:txBody>
      </p:sp>
      <p:sp>
        <p:nvSpPr>
          <p:cNvPr id="9231" name="Line 12"/>
          <p:cNvSpPr>
            <a:spLocks noChangeShapeType="1"/>
          </p:cNvSpPr>
          <p:nvPr/>
        </p:nvSpPr>
        <p:spPr bwMode="auto">
          <a:xfrm>
            <a:off x="2708275" y="5562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Text Box 13"/>
          <p:cNvSpPr txBox="1">
            <a:spLocks noChangeArrowheads="1"/>
          </p:cNvSpPr>
          <p:nvPr/>
        </p:nvSpPr>
        <p:spPr bwMode="auto">
          <a:xfrm>
            <a:off x="2603500" y="4738688"/>
            <a:ext cx="5207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ym typeface="Wingdings" pitchFamily="2" charset="2"/>
              </a:rPr>
              <a:t>F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ym typeface="Wingdings" pitchFamily="2" charset="2"/>
              </a:rPr>
              <a:t></a:t>
            </a:r>
          </a:p>
        </p:txBody>
      </p:sp>
      <p:sp>
        <p:nvSpPr>
          <p:cNvPr id="9233" name="Text Box 14"/>
          <p:cNvSpPr txBox="1">
            <a:spLocks noChangeArrowheads="1"/>
          </p:cNvSpPr>
          <p:nvPr/>
        </p:nvSpPr>
        <p:spPr bwMode="auto">
          <a:xfrm>
            <a:off x="5229225" y="4738688"/>
            <a:ext cx="44132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ym typeface="Wingdings" pitchFamily="2" charset="2"/>
              </a:rPr>
              <a:t>F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ym typeface="Wingdings" pitchFamily="2" charset="2"/>
              </a:rPr>
              <a:t></a:t>
            </a:r>
          </a:p>
        </p:txBody>
      </p:sp>
      <p:sp>
        <p:nvSpPr>
          <p:cNvPr id="9234" name="Text Box 15"/>
          <p:cNvSpPr txBox="1">
            <a:spLocks noChangeArrowheads="1"/>
          </p:cNvSpPr>
          <p:nvPr/>
        </p:nvSpPr>
        <p:spPr bwMode="auto">
          <a:xfrm>
            <a:off x="3203575" y="5313363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f</a:t>
            </a:r>
          </a:p>
        </p:txBody>
      </p:sp>
      <p:grpSp>
        <p:nvGrpSpPr>
          <p:cNvPr id="2" name="Group 18"/>
          <p:cNvGrpSpPr>
            <a:grpSpLocks noChangeAspect="1"/>
          </p:cNvGrpSpPr>
          <p:nvPr/>
        </p:nvGrpSpPr>
        <p:grpSpPr bwMode="auto">
          <a:xfrm rot="10508945">
            <a:off x="7023100" y="2497138"/>
            <a:ext cx="615950" cy="1590675"/>
            <a:chOff x="5760" y="1488"/>
            <a:chExt cx="811" cy="2081"/>
          </a:xfrm>
        </p:grpSpPr>
        <p:sp>
          <p:nvSpPr>
            <p:cNvPr id="9244" name="Freeform 19"/>
            <p:cNvSpPr>
              <a:spLocks noChangeAspect="1"/>
            </p:cNvSpPr>
            <p:nvPr/>
          </p:nvSpPr>
          <p:spPr bwMode="auto">
            <a:xfrm rot="5700000">
              <a:off x="5125" y="2123"/>
              <a:ext cx="2081" cy="811"/>
            </a:xfrm>
            <a:custGeom>
              <a:avLst/>
              <a:gdLst>
                <a:gd name="T0" fmla="*/ 0 w 8000"/>
                <a:gd name="T1" fmla="*/ 0 h 3154"/>
                <a:gd name="T2" fmla="*/ 0 w 8000"/>
                <a:gd name="T3" fmla="*/ 0 h 3154"/>
                <a:gd name="T4" fmla="*/ 0 w 8000"/>
                <a:gd name="T5" fmla="*/ 0 h 3154"/>
                <a:gd name="T6" fmla="*/ 0 w 8000"/>
                <a:gd name="T7" fmla="*/ 0 h 3154"/>
                <a:gd name="T8" fmla="*/ 0 w 8000"/>
                <a:gd name="T9" fmla="*/ 0 h 3154"/>
                <a:gd name="T10" fmla="*/ 0 w 8000"/>
                <a:gd name="T11" fmla="*/ 0 h 3154"/>
                <a:gd name="T12" fmla="*/ 0 w 8000"/>
                <a:gd name="T13" fmla="*/ 0 h 3154"/>
                <a:gd name="T14" fmla="*/ 0 w 8000"/>
                <a:gd name="T15" fmla="*/ 0 h 3154"/>
                <a:gd name="T16" fmla="*/ 0 w 8000"/>
                <a:gd name="T17" fmla="*/ 0 h 3154"/>
                <a:gd name="T18" fmla="*/ 0 w 8000"/>
                <a:gd name="T19" fmla="*/ 0 h 3154"/>
                <a:gd name="T20" fmla="*/ 0 w 8000"/>
                <a:gd name="T21" fmla="*/ 0 h 3154"/>
                <a:gd name="T22" fmla="*/ 0 w 8000"/>
                <a:gd name="T23" fmla="*/ 0 h 3154"/>
                <a:gd name="T24" fmla="*/ 0 w 8000"/>
                <a:gd name="T25" fmla="*/ 0 h 3154"/>
                <a:gd name="T26" fmla="*/ 0 w 8000"/>
                <a:gd name="T27" fmla="*/ 0 h 3154"/>
                <a:gd name="T28" fmla="*/ 0 w 8000"/>
                <a:gd name="T29" fmla="*/ 0 h 3154"/>
                <a:gd name="T30" fmla="*/ 0 w 8000"/>
                <a:gd name="T31" fmla="*/ 0 h 3154"/>
                <a:gd name="T32" fmla="*/ 0 w 8000"/>
                <a:gd name="T33" fmla="*/ 0 h 3154"/>
                <a:gd name="T34" fmla="*/ 0 w 8000"/>
                <a:gd name="T35" fmla="*/ 0 h 3154"/>
                <a:gd name="T36" fmla="*/ 0 w 8000"/>
                <a:gd name="T37" fmla="*/ 0 h 3154"/>
                <a:gd name="T38" fmla="*/ 0 w 8000"/>
                <a:gd name="T39" fmla="*/ 0 h 3154"/>
                <a:gd name="T40" fmla="*/ 0 w 8000"/>
                <a:gd name="T41" fmla="*/ 0 h 31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00"/>
                <a:gd name="T64" fmla="*/ 0 h 3154"/>
                <a:gd name="T65" fmla="*/ 8000 w 8000"/>
                <a:gd name="T66" fmla="*/ 3154 h 31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EBF02E"/>
                </a:gs>
                <a:gs pos="100000">
                  <a:srgbClr val="FF99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Freeform 20"/>
            <p:cNvSpPr>
              <a:spLocks noChangeAspect="1"/>
            </p:cNvSpPr>
            <p:nvPr/>
          </p:nvSpPr>
          <p:spPr bwMode="auto">
            <a:xfrm rot="5700000">
              <a:off x="5604" y="2792"/>
              <a:ext cx="1102" cy="430"/>
            </a:xfrm>
            <a:custGeom>
              <a:avLst/>
              <a:gdLst>
                <a:gd name="T0" fmla="*/ 0 w 8000"/>
                <a:gd name="T1" fmla="*/ 0 h 3154"/>
                <a:gd name="T2" fmla="*/ 0 w 8000"/>
                <a:gd name="T3" fmla="*/ 0 h 3154"/>
                <a:gd name="T4" fmla="*/ 0 w 8000"/>
                <a:gd name="T5" fmla="*/ 0 h 3154"/>
                <a:gd name="T6" fmla="*/ 0 w 8000"/>
                <a:gd name="T7" fmla="*/ 0 h 3154"/>
                <a:gd name="T8" fmla="*/ 0 w 8000"/>
                <a:gd name="T9" fmla="*/ 0 h 3154"/>
                <a:gd name="T10" fmla="*/ 0 w 8000"/>
                <a:gd name="T11" fmla="*/ 0 h 3154"/>
                <a:gd name="T12" fmla="*/ 0 w 8000"/>
                <a:gd name="T13" fmla="*/ 0 h 3154"/>
                <a:gd name="T14" fmla="*/ 0 w 8000"/>
                <a:gd name="T15" fmla="*/ 0 h 3154"/>
                <a:gd name="T16" fmla="*/ 0 w 8000"/>
                <a:gd name="T17" fmla="*/ 0 h 3154"/>
                <a:gd name="T18" fmla="*/ 0 w 8000"/>
                <a:gd name="T19" fmla="*/ 0 h 3154"/>
                <a:gd name="T20" fmla="*/ 0 w 8000"/>
                <a:gd name="T21" fmla="*/ 0 h 3154"/>
                <a:gd name="T22" fmla="*/ 0 w 8000"/>
                <a:gd name="T23" fmla="*/ 0 h 3154"/>
                <a:gd name="T24" fmla="*/ 0 w 8000"/>
                <a:gd name="T25" fmla="*/ 0 h 3154"/>
                <a:gd name="T26" fmla="*/ 0 w 8000"/>
                <a:gd name="T27" fmla="*/ 0 h 3154"/>
                <a:gd name="T28" fmla="*/ 0 w 8000"/>
                <a:gd name="T29" fmla="*/ 0 h 3154"/>
                <a:gd name="T30" fmla="*/ 0 w 8000"/>
                <a:gd name="T31" fmla="*/ 0 h 3154"/>
                <a:gd name="T32" fmla="*/ 0 w 8000"/>
                <a:gd name="T33" fmla="*/ 0 h 3154"/>
                <a:gd name="T34" fmla="*/ 0 w 8000"/>
                <a:gd name="T35" fmla="*/ 0 h 3154"/>
                <a:gd name="T36" fmla="*/ 0 w 8000"/>
                <a:gd name="T37" fmla="*/ 0 h 3154"/>
                <a:gd name="T38" fmla="*/ 0 w 8000"/>
                <a:gd name="T39" fmla="*/ 0 h 3154"/>
                <a:gd name="T40" fmla="*/ 0 w 8000"/>
                <a:gd name="T41" fmla="*/ 0 h 31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00"/>
                <a:gd name="T64" fmla="*/ 0 h 3154"/>
                <a:gd name="T65" fmla="*/ 8000 w 8000"/>
                <a:gd name="T66" fmla="*/ 3154 h 31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533400" y="2967038"/>
            <a:ext cx="457200" cy="2455862"/>
            <a:chOff x="4800" y="1536"/>
            <a:chExt cx="170" cy="1019"/>
          </a:xfrm>
        </p:grpSpPr>
        <p:sp>
          <p:nvSpPr>
            <p:cNvPr id="9239" name="Freeform 25"/>
            <p:cNvSpPr>
              <a:spLocks noChangeAspect="1"/>
            </p:cNvSpPr>
            <p:nvPr/>
          </p:nvSpPr>
          <p:spPr bwMode="auto">
            <a:xfrm rot="5700000">
              <a:off x="4680" y="1664"/>
              <a:ext cx="417" cy="162"/>
            </a:xfrm>
            <a:custGeom>
              <a:avLst/>
              <a:gdLst>
                <a:gd name="T0" fmla="*/ 0 w 8000"/>
                <a:gd name="T1" fmla="*/ 0 h 3154"/>
                <a:gd name="T2" fmla="*/ 0 w 8000"/>
                <a:gd name="T3" fmla="*/ 0 h 3154"/>
                <a:gd name="T4" fmla="*/ 0 w 8000"/>
                <a:gd name="T5" fmla="*/ 0 h 3154"/>
                <a:gd name="T6" fmla="*/ 0 w 8000"/>
                <a:gd name="T7" fmla="*/ 0 h 3154"/>
                <a:gd name="T8" fmla="*/ 0 w 8000"/>
                <a:gd name="T9" fmla="*/ 0 h 3154"/>
                <a:gd name="T10" fmla="*/ 0 w 8000"/>
                <a:gd name="T11" fmla="*/ 0 h 3154"/>
                <a:gd name="T12" fmla="*/ 0 w 8000"/>
                <a:gd name="T13" fmla="*/ 0 h 3154"/>
                <a:gd name="T14" fmla="*/ 0 w 8000"/>
                <a:gd name="T15" fmla="*/ 0 h 3154"/>
                <a:gd name="T16" fmla="*/ 0 w 8000"/>
                <a:gd name="T17" fmla="*/ 0 h 3154"/>
                <a:gd name="T18" fmla="*/ 0 w 8000"/>
                <a:gd name="T19" fmla="*/ 0 h 3154"/>
                <a:gd name="T20" fmla="*/ 0 w 8000"/>
                <a:gd name="T21" fmla="*/ 0 h 3154"/>
                <a:gd name="T22" fmla="*/ 0 w 8000"/>
                <a:gd name="T23" fmla="*/ 0 h 3154"/>
                <a:gd name="T24" fmla="*/ 0 w 8000"/>
                <a:gd name="T25" fmla="*/ 0 h 3154"/>
                <a:gd name="T26" fmla="*/ 0 w 8000"/>
                <a:gd name="T27" fmla="*/ 0 h 3154"/>
                <a:gd name="T28" fmla="*/ 0 w 8000"/>
                <a:gd name="T29" fmla="*/ 0 h 3154"/>
                <a:gd name="T30" fmla="*/ 0 w 8000"/>
                <a:gd name="T31" fmla="*/ 0 h 3154"/>
                <a:gd name="T32" fmla="*/ 0 w 8000"/>
                <a:gd name="T33" fmla="*/ 0 h 3154"/>
                <a:gd name="T34" fmla="*/ 0 w 8000"/>
                <a:gd name="T35" fmla="*/ 0 h 3154"/>
                <a:gd name="T36" fmla="*/ 0 w 8000"/>
                <a:gd name="T37" fmla="*/ 0 h 3154"/>
                <a:gd name="T38" fmla="*/ 0 w 8000"/>
                <a:gd name="T39" fmla="*/ 0 h 3154"/>
                <a:gd name="T40" fmla="*/ 0 w 8000"/>
                <a:gd name="T41" fmla="*/ 0 h 31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00"/>
                <a:gd name="T64" fmla="*/ 0 h 3154"/>
                <a:gd name="T65" fmla="*/ 8000 w 8000"/>
                <a:gd name="T66" fmla="*/ 3154 h 31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EBF02E"/>
                </a:gs>
                <a:gs pos="100000">
                  <a:srgbClr val="FF99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40" name="Group 26"/>
            <p:cNvGrpSpPr>
              <a:grpSpLocks/>
            </p:cNvGrpSpPr>
            <p:nvPr/>
          </p:nvGrpSpPr>
          <p:grpSpPr bwMode="auto">
            <a:xfrm>
              <a:off x="4800" y="1728"/>
              <a:ext cx="162" cy="827"/>
              <a:chOff x="4800" y="1730"/>
              <a:chExt cx="162" cy="827"/>
            </a:xfrm>
          </p:grpSpPr>
          <p:sp>
            <p:nvSpPr>
              <p:cNvPr id="9241" name="Freeform 27"/>
              <p:cNvSpPr>
                <a:spLocks noChangeAspect="1"/>
              </p:cNvSpPr>
              <p:nvPr/>
            </p:nvSpPr>
            <p:spPr bwMode="auto">
              <a:xfrm rot="5700000">
                <a:off x="4776" y="1798"/>
                <a:ext cx="221" cy="86"/>
              </a:xfrm>
              <a:custGeom>
                <a:avLst/>
                <a:gdLst>
                  <a:gd name="T0" fmla="*/ 0 w 8000"/>
                  <a:gd name="T1" fmla="*/ 0 h 3154"/>
                  <a:gd name="T2" fmla="*/ 0 w 8000"/>
                  <a:gd name="T3" fmla="*/ 0 h 3154"/>
                  <a:gd name="T4" fmla="*/ 0 w 8000"/>
                  <a:gd name="T5" fmla="*/ 0 h 3154"/>
                  <a:gd name="T6" fmla="*/ 0 w 8000"/>
                  <a:gd name="T7" fmla="*/ 0 h 3154"/>
                  <a:gd name="T8" fmla="*/ 0 w 8000"/>
                  <a:gd name="T9" fmla="*/ 0 h 3154"/>
                  <a:gd name="T10" fmla="*/ 0 w 8000"/>
                  <a:gd name="T11" fmla="*/ 0 h 3154"/>
                  <a:gd name="T12" fmla="*/ 0 w 8000"/>
                  <a:gd name="T13" fmla="*/ 0 h 3154"/>
                  <a:gd name="T14" fmla="*/ 0 w 8000"/>
                  <a:gd name="T15" fmla="*/ 0 h 3154"/>
                  <a:gd name="T16" fmla="*/ 0 w 8000"/>
                  <a:gd name="T17" fmla="*/ 0 h 3154"/>
                  <a:gd name="T18" fmla="*/ 0 w 8000"/>
                  <a:gd name="T19" fmla="*/ 0 h 3154"/>
                  <a:gd name="T20" fmla="*/ 0 w 8000"/>
                  <a:gd name="T21" fmla="*/ 0 h 3154"/>
                  <a:gd name="T22" fmla="*/ 0 w 8000"/>
                  <a:gd name="T23" fmla="*/ 0 h 3154"/>
                  <a:gd name="T24" fmla="*/ 0 w 8000"/>
                  <a:gd name="T25" fmla="*/ 0 h 3154"/>
                  <a:gd name="T26" fmla="*/ 0 w 8000"/>
                  <a:gd name="T27" fmla="*/ 0 h 3154"/>
                  <a:gd name="T28" fmla="*/ 0 w 8000"/>
                  <a:gd name="T29" fmla="*/ 0 h 3154"/>
                  <a:gd name="T30" fmla="*/ 0 w 8000"/>
                  <a:gd name="T31" fmla="*/ 0 h 3154"/>
                  <a:gd name="T32" fmla="*/ 0 w 8000"/>
                  <a:gd name="T33" fmla="*/ 0 h 3154"/>
                  <a:gd name="T34" fmla="*/ 0 w 8000"/>
                  <a:gd name="T35" fmla="*/ 0 h 3154"/>
                  <a:gd name="T36" fmla="*/ 0 w 8000"/>
                  <a:gd name="T37" fmla="*/ 0 h 3154"/>
                  <a:gd name="T38" fmla="*/ 0 w 8000"/>
                  <a:gd name="T39" fmla="*/ 0 h 3154"/>
                  <a:gd name="T40" fmla="*/ 0 w 8000"/>
                  <a:gd name="T41" fmla="*/ 0 h 315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000"/>
                  <a:gd name="T64" fmla="*/ 0 h 3154"/>
                  <a:gd name="T65" fmla="*/ 8000 w 8000"/>
                  <a:gd name="T66" fmla="*/ 3154 h 315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000" h="3154">
                    <a:moveTo>
                      <a:pt x="8000" y="1577"/>
                    </a:moveTo>
                    <a:cubicBezTo>
                      <a:pt x="8000" y="1818"/>
                      <a:pt x="7931" y="2087"/>
                      <a:pt x="7804" y="2300"/>
                    </a:cubicBezTo>
                    <a:cubicBezTo>
                      <a:pt x="7677" y="2513"/>
                      <a:pt x="7478" y="2717"/>
                      <a:pt x="7236" y="2853"/>
                    </a:cubicBezTo>
                    <a:cubicBezTo>
                      <a:pt x="6994" y="2989"/>
                      <a:pt x="6684" y="3082"/>
                      <a:pt x="6351" y="3118"/>
                    </a:cubicBezTo>
                    <a:cubicBezTo>
                      <a:pt x="6018" y="3154"/>
                      <a:pt x="5628" y="3128"/>
                      <a:pt x="5236" y="3071"/>
                    </a:cubicBezTo>
                    <a:cubicBezTo>
                      <a:pt x="4844" y="3014"/>
                      <a:pt x="4412" y="2895"/>
                      <a:pt x="4000" y="2777"/>
                    </a:cubicBezTo>
                    <a:cubicBezTo>
                      <a:pt x="3588" y="2659"/>
                      <a:pt x="3156" y="2499"/>
                      <a:pt x="2764" y="2366"/>
                    </a:cubicBezTo>
                    <a:cubicBezTo>
                      <a:pt x="2372" y="2233"/>
                      <a:pt x="1982" y="2086"/>
                      <a:pt x="1649" y="1977"/>
                    </a:cubicBezTo>
                    <a:cubicBezTo>
                      <a:pt x="1316" y="1868"/>
                      <a:pt x="1006" y="1776"/>
                      <a:pt x="764" y="1712"/>
                    </a:cubicBezTo>
                    <a:cubicBezTo>
                      <a:pt x="522" y="1648"/>
                      <a:pt x="323" y="1617"/>
                      <a:pt x="196" y="1595"/>
                    </a:cubicBezTo>
                    <a:cubicBezTo>
                      <a:pt x="69" y="1573"/>
                      <a:pt x="0" y="1571"/>
                      <a:pt x="0" y="1577"/>
                    </a:cubicBezTo>
                    <a:cubicBezTo>
                      <a:pt x="0" y="1583"/>
                      <a:pt x="69" y="1581"/>
                      <a:pt x="196" y="1559"/>
                    </a:cubicBezTo>
                    <a:cubicBezTo>
                      <a:pt x="323" y="1537"/>
                      <a:pt x="522" y="1506"/>
                      <a:pt x="764" y="1442"/>
                    </a:cubicBezTo>
                    <a:cubicBezTo>
                      <a:pt x="1006" y="1378"/>
                      <a:pt x="1316" y="1286"/>
                      <a:pt x="1649" y="1177"/>
                    </a:cubicBezTo>
                    <a:cubicBezTo>
                      <a:pt x="1982" y="1068"/>
                      <a:pt x="2372" y="921"/>
                      <a:pt x="2764" y="788"/>
                    </a:cubicBezTo>
                    <a:cubicBezTo>
                      <a:pt x="3156" y="655"/>
                      <a:pt x="3588" y="495"/>
                      <a:pt x="4000" y="377"/>
                    </a:cubicBezTo>
                    <a:cubicBezTo>
                      <a:pt x="4412" y="259"/>
                      <a:pt x="4844" y="140"/>
                      <a:pt x="5236" y="83"/>
                    </a:cubicBezTo>
                    <a:cubicBezTo>
                      <a:pt x="5628" y="26"/>
                      <a:pt x="6018" y="0"/>
                      <a:pt x="6351" y="36"/>
                    </a:cubicBezTo>
                    <a:cubicBezTo>
                      <a:pt x="6684" y="72"/>
                      <a:pt x="6994" y="165"/>
                      <a:pt x="7236" y="301"/>
                    </a:cubicBezTo>
                    <a:cubicBezTo>
                      <a:pt x="7478" y="437"/>
                      <a:pt x="7677" y="641"/>
                      <a:pt x="7804" y="854"/>
                    </a:cubicBezTo>
                    <a:cubicBezTo>
                      <a:pt x="7931" y="1067"/>
                      <a:pt x="8000" y="1336"/>
                      <a:pt x="8000" y="157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9933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2" name="Rectangle 28"/>
              <p:cNvSpPr>
                <a:spLocks noChangeAspect="1" noChangeArrowheads="1"/>
              </p:cNvSpPr>
              <p:nvPr/>
            </p:nvSpPr>
            <p:spPr bwMode="auto">
              <a:xfrm>
                <a:off x="4872" y="1895"/>
                <a:ext cx="14" cy="96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CC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9243" name="Rectangle 29"/>
              <p:cNvSpPr>
                <a:spLocks noChangeAspect="1" noChangeArrowheads="1"/>
              </p:cNvSpPr>
              <p:nvPr/>
            </p:nvSpPr>
            <p:spPr bwMode="auto">
              <a:xfrm>
                <a:off x="4800" y="1963"/>
                <a:ext cx="162" cy="594"/>
              </a:xfrm>
              <a:prstGeom prst="rect">
                <a:avLst/>
              </a:prstGeom>
              <a:solidFill>
                <a:srgbClr val="FFFFE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</p:grpSp>
      </p:grpSp>
      <p:sp>
        <p:nvSpPr>
          <p:cNvPr id="9237" name="Text Box 15"/>
          <p:cNvSpPr txBox="1">
            <a:spLocks noChangeArrowheads="1"/>
          </p:cNvSpPr>
          <p:nvPr/>
        </p:nvSpPr>
        <p:spPr bwMode="auto">
          <a:xfrm>
            <a:off x="1905000" y="5257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f</a:t>
            </a:r>
          </a:p>
        </p:txBody>
      </p:sp>
      <p:sp>
        <p:nvSpPr>
          <p:cNvPr id="9238" name="Line 12"/>
          <p:cNvSpPr>
            <a:spLocks noChangeShapeType="1"/>
          </p:cNvSpPr>
          <p:nvPr/>
        </p:nvSpPr>
        <p:spPr bwMode="auto">
          <a:xfrm>
            <a:off x="1371600" y="5562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57200" y="76200"/>
            <a:ext cx="86445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43: ẢNH CỦA MỘT VẬT TẠO BỞI THẤU KÍNH HỘI TỤ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91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56922E-6 L 0.16667 -0.0043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3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77"/>
          <p:cNvSpPr>
            <a:spLocks noChangeArrowheads="1"/>
          </p:cNvSpPr>
          <p:nvPr/>
        </p:nvSpPr>
        <p:spPr bwMode="auto">
          <a:xfrm>
            <a:off x="185738" y="533400"/>
            <a:ext cx="7104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altLang="en-US" sz="2400" b="1" u="sng">
                <a:latin typeface="Times New Roman" pitchFamily="18" charset="0"/>
                <a:cs typeface="Times New Roman" pitchFamily="18" charset="0"/>
              </a:rPr>
              <a:t>Đặc điểm ảnh của một vật tạo bởi thấu kính hội tụ:</a:t>
            </a:r>
          </a:p>
        </p:txBody>
      </p:sp>
      <p:sp>
        <p:nvSpPr>
          <p:cNvPr id="10244" name="Rectangle 77"/>
          <p:cNvSpPr>
            <a:spLocks noChangeArrowheads="1"/>
          </p:cNvSpPr>
          <p:nvPr/>
        </p:nvSpPr>
        <p:spPr bwMode="auto">
          <a:xfrm>
            <a:off x="122238" y="838200"/>
            <a:ext cx="2241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altLang="en-US" sz="2400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 nghiệm:</a:t>
            </a:r>
          </a:p>
        </p:txBody>
      </p:sp>
      <p:sp>
        <p:nvSpPr>
          <p:cNvPr id="10245" name="TextBox 80"/>
          <p:cNvSpPr txBox="1">
            <a:spLocks noChangeArrowheads="1"/>
          </p:cNvSpPr>
          <p:nvPr/>
        </p:nvSpPr>
        <p:spPr bwMode="auto">
          <a:xfrm>
            <a:off x="228600" y="117475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altLang="en-US" sz="2400" i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Đặt vật ngoài khoảng tiêu cự:</a:t>
            </a: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304800" y="1981200"/>
            <a:ext cx="594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Dịch chuyển vật lại gần thấu kính cách thấu kính một khoảng d &lt; f:</a:t>
            </a: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152400" y="6248400"/>
            <a:ext cx="8763000" cy="5286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vi-VN" sz="280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vi-VN" sz="28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</a:t>
            </a:r>
            <a:r>
              <a:rPr lang="en-US" sz="280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vi-VN" sz="2800">
                <a:solidFill>
                  <a:srgbClr val="C00000"/>
                </a:solidFill>
                <a:latin typeface="Times New Roman" pitchFamily="18" charset="0"/>
              </a:rPr>
              <a:t>Ảnh </a:t>
            </a:r>
            <a:r>
              <a:rPr 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không hứng được trên màn, ảnh này là ảnh ảo</a:t>
            </a:r>
            <a:endParaRPr lang="vi-VN" sz="28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 Box 10"/>
          <p:cNvSpPr txBox="1">
            <a:spLocks noChangeArrowheads="1"/>
          </p:cNvSpPr>
          <p:nvPr/>
        </p:nvSpPr>
        <p:spPr bwMode="auto">
          <a:xfrm>
            <a:off x="688975" y="887413"/>
            <a:ext cx="502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0249" name="TextBox 80"/>
          <p:cNvSpPr txBox="1">
            <a:spLocks noChangeArrowheads="1"/>
          </p:cNvSpPr>
          <p:nvPr/>
        </p:nvSpPr>
        <p:spPr bwMode="auto">
          <a:xfrm>
            <a:off x="228600" y="16002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altLang="en-US" sz="2400" i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Đặt vật trong khoảng tiêu cự:</a:t>
            </a:r>
          </a:p>
        </p:txBody>
      </p:sp>
      <p:sp>
        <p:nvSpPr>
          <p:cNvPr id="10250" name="AutoShape 3"/>
          <p:cNvSpPr>
            <a:spLocks noChangeArrowheads="1"/>
          </p:cNvSpPr>
          <p:nvPr/>
        </p:nvSpPr>
        <p:spPr bwMode="auto">
          <a:xfrm rot="-5400000">
            <a:off x="3203575" y="2903538"/>
            <a:ext cx="1981200" cy="1371600"/>
          </a:xfrm>
          <a:prstGeom prst="parallelogram">
            <a:avLst>
              <a:gd name="adj" fmla="val 36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5" name="Line 4"/>
          <p:cNvSpPr>
            <a:spLocks noChangeShapeType="1"/>
          </p:cNvSpPr>
          <p:nvPr/>
        </p:nvSpPr>
        <p:spPr bwMode="auto">
          <a:xfrm>
            <a:off x="4117975" y="4351338"/>
            <a:ext cx="0" cy="11430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6251575" y="1966913"/>
            <a:ext cx="2133600" cy="3581400"/>
            <a:chOff x="3888" y="816"/>
            <a:chExt cx="1344" cy="2256"/>
          </a:xfrm>
        </p:grpSpPr>
        <p:sp>
          <p:nvSpPr>
            <p:cNvPr id="42" name="AutoShape 2"/>
            <p:cNvSpPr>
              <a:spLocks noChangeArrowheads="1"/>
            </p:cNvSpPr>
            <p:nvPr/>
          </p:nvSpPr>
          <p:spPr bwMode="auto">
            <a:xfrm rot="5400000">
              <a:off x="3792" y="912"/>
              <a:ext cx="1536" cy="1344"/>
            </a:xfrm>
            <a:prstGeom prst="flowChartInputOutput">
              <a:avLst/>
            </a:prstGeom>
            <a:gradFill rotWithShape="1">
              <a:gsLst>
                <a:gs pos="0">
                  <a:schemeClr val="bg1">
                    <a:gamma/>
                    <a:shade val="8902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Line 5"/>
            <p:cNvSpPr>
              <a:spLocks noChangeShapeType="1"/>
            </p:cNvSpPr>
            <p:nvPr/>
          </p:nvSpPr>
          <p:spPr bwMode="auto">
            <a:xfrm>
              <a:off x="4512" y="2208"/>
              <a:ext cx="0" cy="864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53" name="Line 6"/>
          <p:cNvSpPr>
            <a:spLocks noChangeShapeType="1"/>
          </p:cNvSpPr>
          <p:nvPr/>
        </p:nvSpPr>
        <p:spPr bwMode="auto">
          <a:xfrm>
            <a:off x="536575" y="5545138"/>
            <a:ext cx="8229600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10254" name="Oval 7"/>
          <p:cNvSpPr>
            <a:spLocks noChangeArrowheads="1"/>
          </p:cNvSpPr>
          <p:nvPr/>
        </p:nvSpPr>
        <p:spPr bwMode="auto">
          <a:xfrm rot="2834016">
            <a:off x="3664744" y="3204369"/>
            <a:ext cx="963612" cy="6667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2682875" y="4829175"/>
            <a:ext cx="4445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ym typeface="Wingdings" pitchFamily="2" charset="2"/>
              </a:rPr>
              <a:t>F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ym typeface="Wingdings" pitchFamily="2" charset="2"/>
              </a:rPr>
              <a:t></a:t>
            </a:r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2822575" y="585628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3279775" y="557053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f</a:t>
            </a:r>
          </a:p>
        </p:txBody>
      </p:sp>
      <p:sp>
        <p:nvSpPr>
          <p:cNvPr id="63" name="Line 18"/>
          <p:cNvSpPr>
            <a:spLocks noChangeShapeType="1"/>
          </p:cNvSpPr>
          <p:nvPr/>
        </p:nvSpPr>
        <p:spPr bwMode="auto">
          <a:xfrm>
            <a:off x="3203575" y="564673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Text Box 19"/>
          <p:cNvSpPr txBox="1">
            <a:spLocks noChangeArrowheads="1"/>
          </p:cNvSpPr>
          <p:nvPr/>
        </p:nvSpPr>
        <p:spPr bwMode="auto">
          <a:xfrm>
            <a:off x="3508375" y="5334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d</a:t>
            </a: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841375" y="3055938"/>
            <a:ext cx="457200" cy="2455862"/>
            <a:chOff x="4800" y="1536"/>
            <a:chExt cx="170" cy="1019"/>
          </a:xfrm>
        </p:grpSpPr>
        <p:sp>
          <p:nvSpPr>
            <p:cNvPr id="10265" name="Freeform 24"/>
            <p:cNvSpPr>
              <a:spLocks noChangeAspect="1"/>
            </p:cNvSpPr>
            <p:nvPr/>
          </p:nvSpPr>
          <p:spPr bwMode="auto">
            <a:xfrm rot="5700000">
              <a:off x="4680" y="1664"/>
              <a:ext cx="417" cy="162"/>
            </a:xfrm>
            <a:custGeom>
              <a:avLst/>
              <a:gdLst>
                <a:gd name="T0" fmla="*/ 0 w 8000"/>
                <a:gd name="T1" fmla="*/ 0 h 3154"/>
                <a:gd name="T2" fmla="*/ 0 w 8000"/>
                <a:gd name="T3" fmla="*/ 0 h 3154"/>
                <a:gd name="T4" fmla="*/ 0 w 8000"/>
                <a:gd name="T5" fmla="*/ 0 h 3154"/>
                <a:gd name="T6" fmla="*/ 0 w 8000"/>
                <a:gd name="T7" fmla="*/ 0 h 3154"/>
                <a:gd name="T8" fmla="*/ 0 w 8000"/>
                <a:gd name="T9" fmla="*/ 0 h 3154"/>
                <a:gd name="T10" fmla="*/ 0 w 8000"/>
                <a:gd name="T11" fmla="*/ 0 h 3154"/>
                <a:gd name="T12" fmla="*/ 0 w 8000"/>
                <a:gd name="T13" fmla="*/ 0 h 3154"/>
                <a:gd name="T14" fmla="*/ 0 w 8000"/>
                <a:gd name="T15" fmla="*/ 0 h 3154"/>
                <a:gd name="T16" fmla="*/ 0 w 8000"/>
                <a:gd name="T17" fmla="*/ 0 h 3154"/>
                <a:gd name="T18" fmla="*/ 0 w 8000"/>
                <a:gd name="T19" fmla="*/ 0 h 3154"/>
                <a:gd name="T20" fmla="*/ 0 w 8000"/>
                <a:gd name="T21" fmla="*/ 0 h 3154"/>
                <a:gd name="T22" fmla="*/ 0 w 8000"/>
                <a:gd name="T23" fmla="*/ 0 h 3154"/>
                <a:gd name="T24" fmla="*/ 0 w 8000"/>
                <a:gd name="T25" fmla="*/ 0 h 3154"/>
                <a:gd name="T26" fmla="*/ 0 w 8000"/>
                <a:gd name="T27" fmla="*/ 0 h 3154"/>
                <a:gd name="T28" fmla="*/ 0 w 8000"/>
                <a:gd name="T29" fmla="*/ 0 h 3154"/>
                <a:gd name="T30" fmla="*/ 0 w 8000"/>
                <a:gd name="T31" fmla="*/ 0 h 3154"/>
                <a:gd name="T32" fmla="*/ 0 w 8000"/>
                <a:gd name="T33" fmla="*/ 0 h 3154"/>
                <a:gd name="T34" fmla="*/ 0 w 8000"/>
                <a:gd name="T35" fmla="*/ 0 h 3154"/>
                <a:gd name="T36" fmla="*/ 0 w 8000"/>
                <a:gd name="T37" fmla="*/ 0 h 3154"/>
                <a:gd name="T38" fmla="*/ 0 w 8000"/>
                <a:gd name="T39" fmla="*/ 0 h 3154"/>
                <a:gd name="T40" fmla="*/ 0 w 8000"/>
                <a:gd name="T41" fmla="*/ 0 h 31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00"/>
                <a:gd name="T64" fmla="*/ 0 h 3154"/>
                <a:gd name="T65" fmla="*/ 8000 w 8000"/>
                <a:gd name="T66" fmla="*/ 3154 h 31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EBF02E"/>
                </a:gs>
                <a:gs pos="100000">
                  <a:srgbClr val="FF99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266" name="Group 25"/>
            <p:cNvGrpSpPr>
              <a:grpSpLocks/>
            </p:cNvGrpSpPr>
            <p:nvPr/>
          </p:nvGrpSpPr>
          <p:grpSpPr bwMode="auto">
            <a:xfrm>
              <a:off x="4800" y="1728"/>
              <a:ext cx="162" cy="827"/>
              <a:chOff x="4800" y="1730"/>
              <a:chExt cx="162" cy="827"/>
            </a:xfrm>
          </p:grpSpPr>
          <p:sp>
            <p:nvSpPr>
              <p:cNvPr id="10267" name="Freeform 26"/>
              <p:cNvSpPr>
                <a:spLocks noChangeAspect="1"/>
              </p:cNvSpPr>
              <p:nvPr/>
            </p:nvSpPr>
            <p:spPr bwMode="auto">
              <a:xfrm rot="5700000">
                <a:off x="4776" y="1798"/>
                <a:ext cx="221" cy="86"/>
              </a:xfrm>
              <a:custGeom>
                <a:avLst/>
                <a:gdLst>
                  <a:gd name="T0" fmla="*/ 0 w 8000"/>
                  <a:gd name="T1" fmla="*/ 0 h 3154"/>
                  <a:gd name="T2" fmla="*/ 0 w 8000"/>
                  <a:gd name="T3" fmla="*/ 0 h 3154"/>
                  <a:gd name="T4" fmla="*/ 0 w 8000"/>
                  <a:gd name="T5" fmla="*/ 0 h 3154"/>
                  <a:gd name="T6" fmla="*/ 0 w 8000"/>
                  <a:gd name="T7" fmla="*/ 0 h 3154"/>
                  <a:gd name="T8" fmla="*/ 0 w 8000"/>
                  <a:gd name="T9" fmla="*/ 0 h 3154"/>
                  <a:gd name="T10" fmla="*/ 0 w 8000"/>
                  <a:gd name="T11" fmla="*/ 0 h 3154"/>
                  <a:gd name="T12" fmla="*/ 0 w 8000"/>
                  <a:gd name="T13" fmla="*/ 0 h 3154"/>
                  <a:gd name="T14" fmla="*/ 0 w 8000"/>
                  <a:gd name="T15" fmla="*/ 0 h 3154"/>
                  <a:gd name="T16" fmla="*/ 0 w 8000"/>
                  <a:gd name="T17" fmla="*/ 0 h 3154"/>
                  <a:gd name="T18" fmla="*/ 0 w 8000"/>
                  <a:gd name="T19" fmla="*/ 0 h 3154"/>
                  <a:gd name="T20" fmla="*/ 0 w 8000"/>
                  <a:gd name="T21" fmla="*/ 0 h 3154"/>
                  <a:gd name="T22" fmla="*/ 0 w 8000"/>
                  <a:gd name="T23" fmla="*/ 0 h 3154"/>
                  <a:gd name="T24" fmla="*/ 0 w 8000"/>
                  <a:gd name="T25" fmla="*/ 0 h 3154"/>
                  <a:gd name="T26" fmla="*/ 0 w 8000"/>
                  <a:gd name="T27" fmla="*/ 0 h 3154"/>
                  <a:gd name="T28" fmla="*/ 0 w 8000"/>
                  <a:gd name="T29" fmla="*/ 0 h 3154"/>
                  <a:gd name="T30" fmla="*/ 0 w 8000"/>
                  <a:gd name="T31" fmla="*/ 0 h 3154"/>
                  <a:gd name="T32" fmla="*/ 0 w 8000"/>
                  <a:gd name="T33" fmla="*/ 0 h 3154"/>
                  <a:gd name="T34" fmla="*/ 0 w 8000"/>
                  <a:gd name="T35" fmla="*/ 0 h 3154"/>
                  <a:gd name="T36" fmla="*/ 0 w 8000"/>
                  <a:gd name="T37" fmla="*/ 0 h 3154"/>
                  <a:gd name="T38" fmla="*/ 0 w 8000"/>
                  <a:gd name="T39" fmla="*/ 0 h 3154"/>
                  <a:gd name="T40" fmla="*/ 0 w 8000"/>
                  <a:gd name="T41" fmla="*/ 0 h 315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000"/>
                  <a:gd name="T64" fmla="*/ 0 h 3154"/>
                  <a:gd name="T65" fmla="*/ 8000 w 8000"/>
                  <a:gd name="T66" fmla="*/ 3154 h 315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000" h="3154">
                    <a:moveTo>
                      <a:pt x="8000" y="1577"/>
                    </a:moveTo>
                    <a:cubicBezTo>
                      <a:pt x="8000" y="1818"/>
                      <a:pt x="7931" y="2087"/>
                      <a:pt x="7804" y="2300"/>
                    </a:cubicBezTo>
                    <a:cubicBezTo>
                      <a:pt x="7677" y="2513"/>
                      <a:pt x="7478" y="2717"/>
                      <a:pt x="7236" y="2853"/>
                    </a:cubicBezTo>
                    <a:cubicBezTo>
                      <a:pt x="6994" y="2989"/>
                      <a:pt x="6684" y="3082"/>
                      <a:pt x="6351" y="3118"/>
                    </a:cubicBezTo>
                    <a:cubicBezTo>
                      <a:pt x="6018" y="3154"/>
                      <a:pt x="5628" y="3128"/>
                      <a:pt x="5236" y="3071"/>
                    </a:cubicBezTo>
                    <a:cubicBezTo>
                      <a:pt x="4844" y="3014"/>
                      <a:pt x="4412" y="2895"/>
                      <a:pt x="4000" y="2777"/>
                    </a:cubicBezTo>
                    <a:cubicBezTo>
                      <a:pt x="3588" y="2659"/>
                      <a:pt x="3156" y="2499"/>
                      <a:pt x="2764" y="2366"/>
                    </a:cubicBezTo>
                    <a:cubicBezTo>
                      <a:pt x="2372" y="2233"/>
                      <a:pt x="1982" y="2086"/>
                      <a:pt x="1649" y="1977"/>
                    </a:cubicBezTo>
                    <a:cubicBezTo>
                      <a:pt x="1316" y="1868"/>
                      <a:pt x="1006" y="1776"/>
                      <a:pt x="764" y="1712"/>
                    </a:cubicBezTo>
                    <a:cubicBezTo>
                      <a:pt x="522" y="1648"/>
                      <a:pt x="323" y="1617"/>
                      <a:pt x="196" y="1595"/>
                    </a:cubicBezTo>
                    <a:cubicBezTo>
                      <a:pt x="69" y="1573"/>
                      <a:pt x="0" y="1571"/>
                      <a:pt x="0" y="1577"/>
                    </a:cubicBezTo>
                    <a:cubicBezTo>
                      <a:pt x="0" y="1583"/>
                      <a:pt x="69" y="1581"/>
                      <a:pt x="196" y="1559"/>
                    </a:cubicBezTo>
                    <a:cubicBezTo>
                      <a:pt x="323" y="1537"/>
                      <a:pt x="522" y="1506"/>
                      <a:pt x="764" y="1442"/>
                    </a:cubicBezTo>
                    <a:cubicBezTo>
                      <a:pt x="1006" y="1378"/>
                      <a:pt x="1316" y="1286"/>
                      <a:pt x="1649" y="1177"/>
                    </a:cubicBezTo>
                    <a:cubicBezTo>
                      <a:pt x="1982" y="1068"/>
                      <a:pt x="2372" y="921"/>
                      <a:pt x="2764" y="788"/>
                    </a:cubicBezTo>
                    <a:cubicBezTo>
                      <a:pt x="3156" y="655"/>
                      <a:pt x="3588" y="495"/>
                      <a:pt x="4000" y="377"/>
                    </a:cubicBezTo>
                    <a:cubicBezTo>
                      <a:pt x="4412" y="259"/>
                      <a:pt x="4844" y="140"/>
                      <a:pt x="5236" y="83"/>
                    </a:cubicBezTo>
                    <a:cubicBezTo>
                      <a:pt x="5628" y="26"/>
                      <a:pt x="6018" y="0"/>
                      <a:pt x="6351" y="36"/>
                    </a:cubicBezTo>
                    <a:cubicBezTo>
                      <a:pt x="6684" y="72"/>
                      <a:pt x="6994" y="165"/>
                      <a:pt x="7236" y="301"/>
                    </a:cubicBezTo>
                    <a:cubicBezTo>
                      <a:pt x="7478" y="437"/>
                      <a:pt x="7677" y="641"/>
                      <a:pt x="7804" y="854"/>
                    </a:cubicBezTo>
                    <a:cubicBezTo>
                      <a:pt x="7931" y="1067"/>
                      <a:pt x="8000" y="1336"/>
                      <a:pt x="8000" y="157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9933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8" name="Rectangle 27"/>
              <p:cNvSpPr>
                <a:spLocks noChangeAspect="1" noChangeArrowheads="1"/>
              </p:cNvSpPr>
              <p:nvPr/>
            </p:nvSpPr>
            <p:spPr bwMode="auto">
              <a:xfrm>
                <a:off x="4872" y="1895"/>
                <a:ext cx="14" cy="96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CC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10269" name="Rectangle 28"/>
              <p:cNvSpPr>
                <a:spLocks noChangeAspect="1" noChangeArrowheads="1"/>
              </p:cNvSpPr>
              <p:nvPr/>
            </p:nvSpPr>
            <p:spPr bwMode="auto">
              <a:xfrm>
                <a:off x="4800" y="1963"/>
                <a:ext cx="162" cy="594"/>
              </a:xfrm>
              <a:prstGeom prst="rect">
                <a:avLst/>
              </a:prstGeom>
              <a:solidFill>
                <a:srgbClr val="FFFFE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</p:grpSp>
      </p:grpSp>
      <p:sp>
        <p:nvSpPr>
          <p:cNvPr id="10261" name="Text Box 33"/>
          <p:cNvSpPr txBox="1">
            <a:spLocks noChangeArrowheads="1"/>
          </p:cNvSpPr>
          <p:nvPr/>
        </p:nvSpPr>
        <p:spPr bwMode="auto">
          <a:xfrm>
            <a:off x="4987925" y="4814888"/>
            <a:ext cx="4445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ym typeface="Wingdings" pitchFamily="2" charset="2"/>
              </a:rPr>
              <a:t>F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ym typeface="Wingdings" pitchFamily="2" charset="2"/>
              </a:rPr>
              <a:t></a:t>
            </a:r>
          </a:p>
        </p:txBody>
      </p:sp>
      <p:grpSp>
        <p:nvGrpSpPr>
          <p:cNvPr id="5" name="Group 18"/>
          <p:cNvGrpSpPr>
            <a:grpSpLocks noChangeAspect="1"/>
          </p:cNvGrpSpPr>
          <p:nvPr/>
        </p:nvGrpSpPr>
        <p:grpSpPr bwMode="auto">
          <a:xfrm>
            <a:off x="295275" y="2690813"/>
            <a:ext cx="615950" cy="1590675"/>
            <a:chOff x="5760" y="1488"/>
            <a:chExt cx="811" cy="2081"/>
          </a:xfrm>
        </p:grpSpPr>
        <p:sp>
          <p:nvSpPr>
            <p:cNvPr id="10263" name="Freeform 19"/>
            <p:cNvSpPr>
              <a:spLocks noChangeAspect="1"/>
            </p:cNvSpPr>
            <p:nvPr/>
          </p:nvSpPr>
          <p:spPr bwMode="auto">
            <a:xfrm rot="5700000">
              <a:off x="5125" y="2123"/>
              <a:ext cx="2081" cy="811"/>
            </a:xfrm>
            <a:custGeom>
              <a:avLst/>
              <a:gdLst>
                <a:gd name="T0" fmla="*/ 0 w 8000"/>
                <a:gd name="T1" fmla="*/ 0 h 3154"/>
                <a:gd name="T2" fmla="*/ 0 w 8000"/>
                <a:gd name="T3" fmla="*/ 0 h 3154"/>
                <a:gd name="T4" fmla="*/ 0 w 8000"/>
                <a:gd name="T5" fmla="*/ 0 h 3154"/>
                <a:gd name="T6" fmla="*/ 0 w 8000"/>
                <a:gd name="T7" fmla="*/ 0 h 3154"/>
                <a:gd name="T8" fmla="*/ 0 w 8000"/>
                <a:gd name="T9" fmla="*/ 0 h 3154"/>
                <a:gd name="T10" fmla="*/ 0 w 8000"/>
                <a:gd name="T11" fmla="*/ 0 h 3154"/>
                <a:gd name="T12" fmla="*/ 0 w 8000"/>
                <a:gd name="T13" fmla="*/ 0 h 3154"/>
                <a:gd name="T14" fmla="*/ 0 w 8000"/>
                <a:gd name="T15" fmla="*/ 0 h 3154"/>
                <a:gd name="T16" fmla="*/ 0 w 8000"/>
                <a:gd name="T17" fmla="*/ 0 h 3154"/>
                <a:gd name="T18" fmla="*/ 0 w 8000"/>
                <a:gd name="T19" fmla="*/ 0 h 3154"/>
                <a:gd name="T20" fmla="*/ 0 w 8000"/>
                <a:gd name="T21" fmla="*/ 0 h 3154"/>
                <a:gd name="T22" fmla="*/ 0 w 8000"/>
                <a:gd name="T23" fmla="*/ 0 h 3154"/>
                <a:gd name="T24" fmla="*/ 0 w 8000"/>
                <a:gd name="T25" fmla="*/ 0 h 3154"/>
                <a:gd name="T26" fmla="*/ 0 w 8000"/>
                <a:gd name="T27" fmla="*/ 0 h 3154"/>
                <a:gd name="T28" fmla="*/ 0 w 8000"/>
                <a:gd name="T29" fmla="*/ 0 h 3154"/>
                <a:gd name="T30" fmla="*/ 0 w 8000"/>
                <a:gd name="T31" fmla="*/ 0 h 3154"/>
                <a:gd name="T32" fmla="*/ 0 w 8000"/>
                <a:gd name="T33" fmla="*/ 0 h 3154"/>
                <a:gd name="T34" fmla="*/ 0 w 8000"/>
                <a:gd name="T35" fmla="*/ 0 h 3154"/>
                <a:gd name="T36" fmla="*/ 0 w 8000"/>
                <a:gd name="T37" fmla="*/ 0 h 3154"/>
                <a:gd name="T38" fmla="*/ 0 w 8000"/>
                <a:gd name="T39" fmla="*/ 0 h 3154"/>
                <a:gd name="T40" fmla="*/ 0 w 8000"/>
                <a:gd name="T41" fmla="*/ 0 h 31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00"/>
                <a:gd name="T64" fmla="*/ 0 h 3154"/>
                <a:gd name="T65" fmla="*/ 8000 w 8000"/>
                <a:gd name="T66" fmla="*/ 3154 h 31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EBF02E"/>
                </a:gs>
                <a:gs pos="100000">
                  <a:srgbClr val="FF99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4" name="Freeform 20"/>
            <p:cNvSpPr>
              <a:spLocks noChangeAspect="1"/>
            </p:cNvSpPr>
            <p:nvPr/>
          </p:nvSpPr>
          <p:spPr bwMode="auto">
            <a:xfrm rot="5700000">
              <a:off x="5604" y="2792"/>
              <a:ext cx="1102" cy="430"/>
            </a:xfrm>
            <a:custGeom>
              <a:avLst/>
              <a:gdLst>
                <a:gd name="T0" fmla="*/ 0 w 8000"/>
                <a:gd name="T1" fmla="*/ 0 h 3154"/>
                <a:gd name="T2" fmla="*/ 0 w 8000"/>
                <a:gd name="T3" fmla="*/ 0 h 3154"/>
                <a:gd name="T4" fmla="*/ 0 w 8000"/>
                <a:gd name="T5" fmla="*/ 0 h 3154"/>
                <a:gd name="T6" fmla="*/ 0 w 8000"/>
                <a:gd name="T7" fmla="*/ 0 h 3154"/>
                <a:gd name="T8" fmla="*/ 0 w 8000"/>
                <a:gd name="T9" fmla="*/ 0 h 3154"/>
                <a:gd name="T10" fmla="*/ 0 w 8000"/>
                <a:gd name="T11" fmla="*/ 0 h 3154"/>
                <a:gd name="T12" fmla="*/ 0 w 8000"/>
                <a:gd name="T13" fmla="*/ 0 h 3154"/>
                <a:gd name="T14" fmla="*/ 0 w 8000"/>
                <a:gd name="T15" fmla="*/ 0 h 3154"/>
                <a:gd name="T16" fmla="*/ 0 w 8000"/>
                <a:gd name="T17" fmla="*/ 0 h 3154"/>
                <a:gd name="T18" fmla="*/ 0 w 8000"/>
                <a:gd name="T19" fmla="*/ 0 h 3154"/>
                <a:gd name="T20" fmla="*/ 0 w 8000"/>
                <a:gd name="T21" fmla="*/ 0 h 3154"/>
                <a:gd name="T22" fmla="*/ 0 w 8000"/>
                <a:gd name="T23" fmla="*/ 0 h 3154"/>
                <a:gd name="T24" fmla="*/ 0 w 8000"/>
                <a:gd name="T25" fmla="*/ 0 h 3154"/>
                <a:gd name="T26" fmla="*/ 0 w 8000"/>
                <a:gd name="T27" fmla="*/ 0 h 3154"/>
                <a:gd name="T28" fmla="*/ 0 w 8000"/>
                <a:gd name="T29" fmla="*/ 0 h 3154"/>
                <a:gd name="T30" fmla="*/ 0 w 8000"/>
                <a:gd name="T31" fmla="*/ 0 h 3154"/>
                <a:gd name="T32" fmla="*/ 0 w 8000"/>
                <a:gd name="T33" fmla="*/ 0 h 3154"/>
                <a:gd name="T34" fmla="*/ 0 w 8000"/>
                <a:gd name="T35" fmla="*/ 0 h 3154"/>
                <a:gd name="T36" fmla="*/ 0 w 8000"/>
                <a:gd name="T37" fmla="*/ 0 h 3154"/>
                <a:gd name="T38" fmla="*/ 0 w 8000"/>
                <a:gd name="T39" fmla="*/ 0 h 3154"/>
                <a:gd name="T40" fmla="*/ 0 w 8000"/>
                <a:gd name="T41" fmla="*/ 0 h 31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00"/>
                <a:gd name="T64" fmla="*/ 0 h 3154"/>
                <a:gd name="T65" fmla="*/ 8000 w 8000"/>
                <a:gd name="T66" fmla="*/ 3154 h 31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57200" y="152400"/>
            <a:ext cx="86445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43: ẢNH CỦA MỘT VẬT TẠO BỞI THẤU KÍNH HỘI TỤ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10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0.23334 -0.0011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67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path" presetSubtype="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465 0.00763 L -0.17535 -0.00346 " pathEditMode="relative" rAng="0" ptsTypes="AA">
                                      <p:cBhvr>
                                        <p:cTn id="2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00" y="-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45" grpId="0"/>
      <p:bldP spid="63" grpId="0" animBg="1"/>
      <p:bldP spid="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77"/>
          <p:cNvSpPr>
            <a:spLocks noChangeArrowheads="1"/>
          </p:cNvSpPr>
          <p:nvPr/>
        </p:nvSpPr>
        <p:spPr bwMode="auto">
          <a:xfrm>
            <a:off x="185738" y="533400"/>
            <a:ext cx="7104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altLang="en-US" sz="2400" b="1" u="sng">
                <a:latin typeface="Times New Roman" pitchFamily="18" charset="0"/>
                <a:cs typeface="Times New Roman" pitchFamily="18" charset="0"/>
              </a:rPr>
              <a:t>Đặc điểm ảnh của một vật tạo bởi thấu kính hội tụ</a:t>
            </a: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1268" name="Rectangle 77"/>
          <p:cNvSpPr>
            <a:spLocks noChangeArrowheads="1"/>
          </p:cNvSpPr>
          <p:nvPr/>
        </p:nvSpPr>
        <p:spPr bwMode="auto">
          <a:xfrm>
            <a:off x="122238" y="838200"/>
            <a:ext cx="2241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altLang="en-US" sz="2400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 nghiệm:</a:t>
            </a:r>
          </a:p>
        </p:txBody>
      </p:sp>
      <p:sp>
        <p:nvSpPr>
          <p:cNvPr id="45" name="Text Box 10"/>
          <p:cNvSpPr txBox="1">
            <a:spLocks noChangeArrowheads="1"/>
          </p:cNvSpPr>
          <p:nvPr/>
        </p:nvSpPr>
        <p:spPr bwMode="auto">
          <a:xfrm>
            <a:off x="762000" y="887413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1270" name="Rectangle 77"/>
          <p:cNvSpPr>
            <a:spLocks noChangeArrowheads="1"/>
          </p:cNvSpPr>
          <p:nvPr/>
        </p:nvSpPr>
        <p:spPr bwMode="auto">
          <a:xfrm>
            <a:off x="136525" y="1219200"/>
            <a:ext cx="1849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Calibri" pitchFamily="34" charset="0"/>
              <a:buAutoNum type="arabicPeriod" startAt="2"/>
            </a:pPr>
            <a:r>
              <a:rPr lang="en-US" altLang="en-US" sz="2400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Nhận xét:</a:t>
            </a:r>
          </a:p>
        </p:txBody>
      </p:sp>
      <p:graphicFrame>
        <p:nvGraphicFramePr>
          <p:cNvPr id="13382" name="Group 70"/>
          <p:cNvGraphicFramePr>
            <a:graphicFrameLocks noGrp="1"/>
          </p:cNvGraphicFramePr>
          <p:nvPr/>
        </p:nvGraphicFramePr>
        <p:xfrm>
          <a:off x="152400" y="1828800"/>
          <a:ext cx="8763000" cy="4887914"/>
        </p:xfrm>
        <a:graphic>
          <a:graphicData uri="http://schemas.openxmlformats.org/drawingml/2006/table">
            <a:tbl>
              <a:tblPr/>
              <a:tblGrid>
                <a:gridCol w="1077913"/>
                <a:gridCol w="674687"/>
                <a:gridCol w="1752600"/>
                <a:gridCol w="1752600"/>
                <a:gridCol w="1752600"/>
                <a:gridCol w="1752600"/>
              </a:tblGrid>
              <a:tr h="1554682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Kết quả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Vật đặt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Khoảng cách vật đến TK (d)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Ảnh thật hay ảo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Cùng chiều hay ngược chiều với vật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Lớn hơn hay nhỏ hơn vật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302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Ngoài khoảng tiêu cự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3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3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03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Trong khoảng tiêu cự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17" name="TextBox 9"/>
          <p:cNvSpPr txBox="1">
            <a:spLocks noChangeArrowheads="1"/>
          </p:cNvSpPr>
          <p:nvPr/>
        </p:nvSpPr>
        <p:spPr bwMode="auto">
          <a:xfrm>
            <a:off x="2057400" y="3276600"/>
            <a:ext cx="14541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Vật ở rất xa TK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657600" y="3576638"/>
            <a:ext cx="1600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Ảnh thật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486400" y="3276600"/>
            <a:ext cx="1600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Ngược chiều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239000" y="3276600"/>
            <a:ext cx="1600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Nhỏ hơn vật</a:t>
            </a:r>
          </a:p>
        </p:txBody>
      </p:sp>
      <p:sp>
        <p:nvSpPr>
          <p:cNvPr id="11321" name="TextBox 13"/>
          <p:cNvSpPr txBox="1">
            <a:spLocks noChangeArrowheads="1"/>
          </p:cNvSpPr>
          <p:nvPr/>
        </p:nvSpPr>
        <p:spPr bwMode="auto">
          <a:xfrm>
            <a:off x="1981200" y="4191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 &gt; 2f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733800" y="41910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Ảnh thật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486400" y="3962400"/>
            <a:ext cx="1600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Ngược chiều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289800" y="4662488"/>
            <a:ext cx="1600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Lớn hơn vật</a:t>
            </a:r>
          </a:p>
        </p:txBody>
      </p:sp>
      <p:sp>
        <p:nvSpPr>
          <p:cNvPr id="11325" name="TextBox 17"/>
          <p:cNvSpPr txBox="1">
            <a:spLocks noChangeArrowheads="1"/>
          </p:cNvSpPr>
          <p:nvPr/>
        </p:nvSpPr>
        <p:spPr bwMode="auto">
          <a:xfrm>
            <a:off x="1981200" y="4876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 &lt; d &lt; 2f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733800" y="48768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Ảnh thật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486400" y="4648200"/>
            <a:ext cx="1600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Ngược chiều</a:t>
            </a:r>
          </a:p>
        </p:txBody>
      </p:sp>
      <p:sp>
        <p:nvSpPr>
          <p:cNvPr id="11328" name="TextBox 20"/>
          <p:cNvSpPr txBox="1">
            <a:spLocks noChangeArrowheads="1"/>
          </p:cNvSpPr>
          <p:nvPr/>
        </p:nvSpPr>
        <p:spPr bwMode="auto">
          <a:xfrm>
            <a:off x="1981200" y="5943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 &lt; f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733800" y="59436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Ảnh ảo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486400" y="5938838"/>
            <a:ext cx="1600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 chiều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239000" y="5791200"/>
            <a:ext cx="1600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Lớn hơn vật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239000" y="3962400"/>
            <a:ext cx="1600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Nhỏ hơn vật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7200" y="76200"/>
            <a:ext cx="86445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43: ẢNH CỦA MỘT VẬT TẠO BỞI THẤU KÍNH HỘI TỤ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823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11" grpId="0"/>
      <p:bldP spid="12" grpId="0"/>
      <p:bldP spid="13" grpId="0"/>
      <p:bldP spid="15" grpId="0"/>
      <p:bldP spid="16" grpId="0"/>
      <p:bldP spid="17" grpId="0"/>
      <p:bldP spid="19" grpId="0"/>
      <p:bldP spid="20" grpId="0"/>
      <p:bldP spid="22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457200" y="1752600"/>
            <a:ext cx="8686800" cy="24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VNI-Times" pitchFamily="2" charset="0"/>
                <a:sym typeface="Wingdings" pitchFamily="2" charset="2"/>
              </a:rPr>
              <a:t>-</a:t>
            </a: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  <a:sym typeface="Wingdings" pitchFamily="2" charset="2"/>
              </a:rPr>
              <a:t> </a:t>
            </a:r>
            <a:r>
              <a:rPr lang="en-US" altLang="en-US" sz="2800">
                <a:sym typeface="Wingdings" pitchFamily="2" charset="2"/>
              </a:rPr>
              <a:t>Một điểm sáng S nằm trên trục chính của thấu kính hội tụ, ở rất xa thấu kính cho ảnh nằm tại tiêu điểm của thấu kính hội tụ</a:t>
            </a:r>
            <a:endParaRPr lang="en-US" altLang="en-US" sz="2800">
              <a:latin typeface="VNI-Times" pitchFamily="2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VNI-Times" pitchFamily="2" charset="0"/>
                <a:sym typeface="Wingdings" pitchFamily="2" charset="2"/>
              </a:rPr>
              <a:t>-</a:t>
            </a:r>
            <a:r>
              <a:rPr lang="en-US" altLang="en-US" sz="2800">
                <a:latin typeface="VNI-Times" pitchFamily="2" charset="0"/>
                <a:sym typeface="Wingdings" pitchFamily="2" charset="2"/>
              </a:rPr>
              <a:t> </a:t>
            </a:r>
            <a:r>
              <a:rPr lang="en-US" altLang="en-US" sz="2800">
                <a:latin typeface="VNI-Times" pitchFamily="2" charset="0"/>
              </a:rPr>
              <a:t>V</a:t>
            </a:r>
            <a:r>
              <a:rPr lang="en-US" altLang="en-US" sz="2800"/>
              <a:t>ật vuông góc với trục chính cho ảnh cũng vuông góc với trục chính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81000" y="533400"/>
            <a:ext cx="7620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u="sng">
                <a:solidFill>
                  <a:srgbClr val="FF0000"/>
                </a:solidFill>
              </a:rPr>
              <a:t>CHÚ Ý</a:t>
            </a:r>
          </a:p>
        </p:txBody>
      </p:sp>
    </p:spTree>
    <p:extLst>
      <p:ext uri="{BB962C8B-B14F-4D97-AF65-F5344CB8AC3E}">
        <p14:creationId xmlns:p14="http://schemas.microsoft.com/office/powerpoint/2010/main" val="157788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1310</Words>
  <Application>Microsoft Office PowerPoint</Application>
  <PresentationFormat>On-screen Show (4:3)</PresentationFormat>
  <Paragraphs>222</Paragraphs>
  <Slides>17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11</cp:revision>
  <dcterms:created xsi:type="dcterms:W3CDTF">2020-03-25T00:47:04Z</dcterms:created>
  <dcterms:modified xsi:type="dcterms:W3CDTF">2020-04-15T09:08:02Z</dcterms:modified>
</cp:coreProperties>
</file>