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5" autoAdjust="0"/>
    <p:restoredTop sz="94660"/>
  </p:normalViewPr>
  <p:slideViewPr>
    <p:cSldViewPr snapToGrid="0">
      <p:cViewPr>
        <p:scale>
          <a:sx n="122" d="100"/>
          <a:sy n="122" d="100"/>
        </p:scale>
        <p:origin x="-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915EB-CB8E-4D53-B71A-43D802A4DA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62E63-8B44-4FC7-89C9-F7D9962F0C24}">
      <dgm:prSet phldrT="[Text]" custT="1"/>
      <dgm:spPr/>
      <dgm:t>
        <a:bodyPr/>
        <a:lstStyle/>
        <a:p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DAF4B-05DA-49A0-A6A8-9B6367EE9415}" type="parTrans" cxnId="{590B15E4-90E3-4BE4-87EF-040B4495AF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386CB-9224-4A16-BE09-40E4EF3AA9C1}" type="sibTrans" cxnId="{590B15E4-90E3-4BE4-87EF-040B4495AF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0EE41-1F2F-4E08-8CDD-CBCDD1B6DAF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DFE7B-2B22-4408-A53A-899CFA624751}" type="parTrans" cxnId="{61F69671-F775-41FA-9571-9ED1B61DE1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BF66B-F579-4A10-922D-4789C71EB7D8}" type="sibTrans" cxnId="{61F69671-F775-41FA-9571-9ED1B61DE1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FCB14-98E0-47BD-8010-AD8E7F16043B}">
      <dgm:prSet phldrT="[Text]" custT="1"/>
      <dgm:spPr/>
      <dgm:t>
        <a:bodyPr/>
        <a:lstStyle/>
        <a:p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56097-6ECA-4D1A-A096-67A29589569F}" type="parTrans" cxnId="{2C10993E-C4FB-420B-BA93-42761E1A61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574FF-422B-482A-8BEB-FEC1A43D467B}" type="sibTrans" cxnId="{2C10993E-C4FB-420B-BA93-42761E1A61B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39EBB-3DEF-4621-9489-7328D49465D9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3D502-D4AE-4953-AE7A-A9F68B3717E0}" type="parTrans" cxnId="{EF25E216-1284-483E-A8F0-5DF25EE1588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5EFE2-8136-4132-83B9-BF942DFF09D7}" type="sibTrans" cxnId="{EF25E216-1284-483E-A8F0-5DF25EE1588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58824-8A20-4DB8-80B7-51CBAD5EE9F8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ngược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võng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D8B25F-FCE2-44F1-AE40-ADA969423450}" type="parTrans" cxnId="{18BA406F-D420-458C-98C2-2F4BB99DC4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9370E-3B18-4B7D-9349-2F77C32EC415}" type="sibTrans" cxnId="{18BA406F-D420-458C-98C2-2F4BB99DC4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6C4C4-F107-4B78-8C8B-0E5FFB700BC6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Đua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3-4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809AAA-DF8D-4024-B3B1-F18DEFB2D458}" type="parTrans" cxnId="{1336F738-FC75-40C1-BAE0-6292D82635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CAED6-8F9C-4552-8471-5F927BAC54C6}" type="sibTrans" cxnId="{1336F738-FC75-40C1-BAE0-6292D82635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F22D4-DC80-4C82-9945-90D38581DB9C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3867A-1DCA-4F27-991E-BE1CA54B2C41}" type="parTrans" cxnId="{DE9027D9-EDB1-4EC7-ADF8-FE6EA5567B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F32C2-2CC7-41BE-A8BA-1BBEE7F51A1F}" type="sibTrans" cxnId="{DE9027D9-EDB1-4EC7-ADF8-FE6EA5567B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F7807-F6D5-4566-8411-85E53E536BF9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9E94A-5DB5-4CE7-9C0A-1525EF7352BC}" type="parTrans" cxnId="{1EAC37AA-52A7-4533-9700-54F2E465A9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3DD89-2545-4D2A-8D37-C0B9340D657D}" type="sibTrans" cxnId="{1EAC37AA-52A7-4533-9700-54F2E465A9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B9E38-173B-440C-984F-5FDB9DFFFAB6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nhở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B760F-6425-42F2-9046-30BAC3B35818}" type="parTrans" cxnId="{0EBECE7C-8423-415F-B649-BB2B9139D4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4871E-F764-42E5-AE02-67506A7849E5}" type="sibTrans" cxnId="{0EBECE7C-8423-415F-B649-BB2B9139D4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4EC90-D0C1-462A-B4A0-6CF5FE55408A}" type="pres">
      <dgm:prSet presAssocID="{B45915EB-CB8E-4D53-B71A-43D802A4DA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AF6CF1-2700-4D06-9A5F-096F44D79AD8}" type="pres">
      <dgm:prSet presAssocID="{8DF62E63-8B44-4FC7-89C9-F7D9962F0C24}" presName="linNode" presStyleCnt="0"/>
      <dgm:spPr/>
    </dgm:pt>
    <dgm:pt modelId="{5D2C64DD-EE0D-40E7-BB47-E572C5449757}" type="pres">
      <dgm:prSet presAssocID="{8DF62E63-8B44-4FC7-89C9-F7D9962F0C2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6DF1-019A-4D04-96E9-A9AE89A6BB0D}" type="pres">
      <dgm:prSet presAssocID="{8DF62E63-8B44-4FC7-89C9-F7D9962F0C2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808DF-CEBE-4DF8-B104-8B32A9B56431}" type="pres">
      <dgm:prSet presAssocID="{B86386CB-9224-4A16-BE09-40E4EF3AA9C1}" presName="spacing" presStyleCnt="0"/>
      <dgm:spPr/>
    </dgm:pt>
    <dgm:pt modelId="{A2A47A1C-268C-4B34-AC49-AC5AD78346F4}" type="pres">
      <dgm:prSet presAssocID="{559FCB14-98E0-47BD-8010-AD8E7F16043B}" presName="linNode" presStyleCnt="0"/>
      <dgm:spPr/>
    </dgm:pt>
    <dgm:pt modelId="{CB6D23F7-FB60-4E1E-8802-44ED469A28D5}" type="pres">
      <dgm:prSet presAssocID="{559FCB14-98E0-47BD-8010-AD8E7F16043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E0907-7D03-47BB-9306-76C09BF2EE40}" type="pres">
      <dgm:prSet presAssocID="{559FCB14-98E0-47BD-8010-AD8E7F16043B}" presName="childShp" presStyleLbl="bgAccFollowNode1" presStyleIdx="1" presStyleCnt="2" custScaleX="97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0993E-C4FB-420B-BA93-42761E1A61BB}" srcId="{B45915EB-CB8E-4D53-B71A-43D802A4DA5C}" destId="{559FCB14-98E0-47BD-8010-AD8E7F16043B}" srcOrd="1" destOrd="0" parTransId="{12D56097-6ECA-4D1A-A096-67A29589569F}" sibTransId="{3B7574FF-422B-482A-8BEB-FEC1A43D467B}"/>
    <dgm:cxn modelId="{3A92A7BC-758F-4DD0-A91E-51E7ED91D5E7}" type="presOf" srcId="{559FCB14-98E0-47BD-8010-AD8E7F16043B}" destId="{CB6D23F7-FB60-4E1E-8802-44ED469A28D5}" srcOrd="0" destOrd="0" presId="urn:microsoft.com/office/officeart/2005/8/layout/vList6"/>
    <dgm:cxn modelId="{0EBECE7C-8423-415F-B649-BB2B9139D493}" srcId="{559FCB14-98E0-47BD-8010-AD8E7F16043B}" destId="{650B9E38-173B-440C-984F-5FDB9DFFFAB6}" srcOrd="2" destOrd="0" parTransId="{215B760F-6425-42F2-9046-30BAC3B35818}" sibTransId="{AC64871E-F764-42E5-AE02-67506A7849E5}"/>
    <dgm:cxn modelId="{EF25E216-1284-483E-A8F0-5DF25EE1588A}" srcId="{559FCB14-98E0-47BD-8010-AD8E7F16043B}" destId="{C2C39EBB-3DEF-4621-9489-7328D49465D9}" srcOrd="0" destOrd="0" parTransId="{DB73D502-D4AE-4953-AE7A-A9F68B3717E0}" sibTransId="{8B25EFE2-8136-4132-83B9-BF942DFF09D7}"/>
    <dgm:cxn modelId="{835F4BA6-8C80-4B28-A9F5-7C1EF164502A}" type="presOf" srcId="{650B9E38-173B-440C-984F-5FDB9DFFFAB6}" destId="{0AEE0907-7D03-47BB-9306-76C09BF2EE40}" srcOrd="0" destOrd="2" presId="urn:microsoft.com/office/officeart/2005/8/layout/vList6"/>
    <dgm:cxn modelId="{61F69671-F775-41FA-9571-9ED1B61DE136}" srcId="{8DF62E63-8B44-4FC7-89C9-F7D9962F0C24}" destId="{82B0EE41-1F2F-4E08-8CDD-CBCDD1B6DAF8}" srcOrd="0" destOrd="0" parTransId="{FFEDFE7B-2B22-4408-A53A-899CFA624751}" sibTransId="{3ECBF66B-F579-4A10-922D-4789C71EB7D8}"/>
    <dgm:cxn modelId="{590B15E4-90E3-4BE4-87EF-040B4495AF01}" srcId="{B45915EB-CB8E-4D53-B71A-43D802A4DA5C}" destId="{8DF62E63-8B44-4FC7-89C9-F7D9962F0C24}" srcOrd="0" destOrd="0" parTransId="{3B9DAF4B-05DA-49A0-A6A8-9B6367EE9415}" sibTransId="{B86386CB-9224-4A16-BE09-40E4EF3AA9C1}"/>
    <dgm:cxn modelId="{7E2B61E4-C9D1-49B3-8869-768DA9B7204C}" type="presOf" srcId="{82B0EE41-1F2F-4E08-8CDD-CBCDD1B6DAF8}" destId="{8F286DF1-019A-4D04-96E9-A9AE89A6BB0D}" srcOrd="0" destOrd="0" presId="urn:microsoft.com/office/officeart/2005/8/layout/vList6"/>
    <dgm:cxn modelId="{18BA406F-D420-458C-98C2-2F4BB99DC40C}" srcId="{8DF62E63-8B44-4FC7-89C9-F7D9962F0C24}" destId="{14558824-8A20-4DB8-80B7-51CBAD5EE9F8}" srcOrd="1" destOrd="0" parTransId="{1FD8B25F-FCE2-44F1-AE40-ADA969423450}" sibTransId="{7CB9370E-3B18-4B7D-9349-2F77C32EC415}"/>
    <dgm:cxn modelId="{9B550322-2C93-404C-A0E0-4130F24B276D}" type="presOf" srcId="{8BDF7807-F6D5-4566-8411-85E53E536BF9}" destId="{0AEE0907-7D03-47BB-9306-76C09BF2EE40}" srcOrd="0" destOrd="1" presId="urn:microsoft.com/office/officeart/2005/8/layout/vList6"/>
    <dgm:cxn modelId="{C29DCF87-701E-4521-93BF-FDA426D5A3A2}" type="presOf" srcId="{B60F22D4-DC80-4C82-9945-90D38581DB9C}" destId="{8F286DF1-019A-4D04-96E9-A9AE89A6BB0D}" srcOrd="0" destOrd="3" presId="urn:microsoft.com/office/officeart/2005/8/layout/vList6"/>
    <dgm:cxn modelId="{DE9027D9-EDB1-4EC7-ADF8-FE6EA5567B2E}" srcId="{8DF62E63-8B44-4FC7-89C9-F7D9962F0C24}" destId="{B60F22D4-DC80-4C82-9945-90D38581DB9C}" srcOrd="3" destOrd="0" parTransId="{A7A3867A-1DCA-4F27-991E-BE1CA54B2C41}" sibTransId="{D4AF32C2-2CC7-41BE-A8BA-1BBEE7F51A1F}"/>
    <dgm:cxn modelId="{217EAEA6-C488-48A7-BC63-EA70A977C2E0}" type="presOf" srcId="{54E6C4C4-F107-4B78-8C8B-0E5FFB700BC6}" destId="{8F286DF1-019A-4D04-96E9-A9AE89A6BB0D}" srcOrd="0" destOrd="2" presId="urn:microsoft.com/office/officeart/2005/8/layout/vList6"/>
    <dgm:cxn modelId="{CA6821AB-F6E0-4613-AB3B-422ADEBCB007}" type="presOf" srcId="{C2C39EBB-3DEF-4621-9489-7328D49465D9}" destId="{0AEE0907-7D03-47BB-9306-76C09BF2EE40}" srcOrd="0" destOrd="0" presId="urn:microsoft.com/office/officeart/2005/8/layout/vList6"/>
    <dgm:cxn modelId="{1336F738-FC75-40C1-BAE0-6292D82635C3}" srcId="{8DF62E63-8B44-4FC7-89C9-F7D9962F0C24}" destId="{54E6C4C4-F107-4B78-8C8B-0E5FFB700BC6}" srcOrd="2" destOrd="0" parTransId="{ED809AAA-DF8D-4024-B3B1-F18DEFB2D458}" sibTransId="{3D8CAED6-8F9C-4552-8471-5F927BAC54C6}"/>
    <dgm:cxn modelId="{1EAC37AA-52A7-4533-9700-54F2E465A90D}" srcId="{559FCB14-98E0-47BD-8010-AD8E7F16043B}" destId="{8BDF7807-F6D5-4566-8411-85E53E536BF9}" srcOrd="1" destOrd="0" parTransId="{9479E94A-5DB5-4CE7-9C0A-1525EF7352BC}" sibTransId="{1D53DD89-2545-4D2A-8D37-C0B9340D657D}"/>
    <dgm:cxn modelId="{CFBCE194-A4F7-43AA-BF91-592E8C182631}" type="presOf" srcId="{B45915EB-CB8E-4D53-B71A-43D802A4DA5C}" destId="{1804EC90-D0C1-462A-B4A0-6CF5FE55408A}" srcOrd="0" destOrd="0" presId="urn:microsoft.com/office/officeart/2005/8/layout/vList6"/>
    <dgm:cxn modelId="{28E6FE88-466B-47FC-814C-4861ED2A8611}" type="presOf" srcId="{8DF62E63-8B44-4FC7-89C9-F7D9962F0C24}" destId="{5D2C64DD-EE0D-40E7-BB47-E572C5449757}" srcOrd="0" destOrd="0" presId="urn:microsoft.com/office/officeart/2005/8/layout/vList6"/>
    <dgm:cxn modelId="{C9902CE0-F6A1-4C0C-9706-625FA655E0E6}" type="presOf" srcId="{14558824-8A20-4DB8-80B7-51CBAD5EE9F8}" destId="{8F286DF1-019A-4D04-96E9-A9AE89A6BB0D}" srcOrd="0" destOrd="1" presId="urn:microsoft.com/office/officeart/2005/8/layout/vList6"/>
    <dgm:cxn modelId="{1AE954E0-02FB-4798-8FA6-783CBD9774C9}" type="presParOf" srcId="{1804EC90-D0C1-462A-B4A0-6CF5FE55408A}" destId="{33AF6CF1-2700-4D06-9A5F-096F44D79AD8}" srcOrd="0" destOrd="0" presId="urn:microsoft.com/office/officeart/2005/8/layout/vList6"/>
    <dgm:cxn modelId="{5952A788-518A-4249-BC22-8ACD12C6A708}" type="presParOf" srcId="{33AF6CF1-2700-4D06-9A5F-096F44D79AD8}" destId="{5D2C64DD-EE0D-40E7-BB47-E572C5449757}" srcOrd="0" destOrd="0" presId="urn:microsoft.com/office/officeart/2005/8/layout/vList6"/>
    <dgm:cxn modelId="{53FC3192-C5FF-4479-A5ED-8939BEBA6803}" type="presParOf" srcId="{33AF6CF1-2700-4D06-9A5F-096F44D79AD8}" destId="{8F286DF1-019A-4D04-96E9-A9AE89A6BB0D}" srcOrd="1" destOrd="0" presId="urn:microsoft.com/office/officeart/2005/8/layout/vList6"/>
    <dgm:cxn modelId="{54AFDFAA-7FBF-4F37-8FF2-1D5F6F9A6AFB}" type="presParOf" srcId="{1804EC90-D0C1-462A-B4A0-6CF5FE55408A}" destId="{01F808DF-CEBE-4DF8-B104-8B32A9B56431}" srcOrd="1" destOrd="0" presId="urn:microsoft.com/office/officeart/2005/8/layout/vList6"/>
    <dgm:cxn modelId="{1CD354BD-854D-4480-827F-FA15B32FE2DF}" type="presParOf" srcId="{1804EC90-D0C1-462A-B4A0-6CF5FE55408A}" destId="{A2A47A1C-268C-4B34-AC49-AC5AD78346F4}" srcOrd="2" destOrd="0" presId="urn:microsoft.com/office/officeart/2005/8/layout/vList6"/>
    <dgm:cxn modelId="{023F78D6-39A2-4778-AFB4-E8399CDC037C}" type="presParOf" srcId="{A2A47A1C-268C-4B34-AC49-AC5AD78346F4}" destId="{CB6D23F7-FB60-4E1E-8802-44ED469A28D5}" srcOrd="0" destOrd="0" presId="urn:microsoft.com/office/officeart/2005/8/layout/vList6"/>
    <dgm:cxn modelId="{A8A8784A-FE35-4D02-8249-073E8C1E750A}" type="presParOf" srcId="{A2A47A1C-268C-4B34-AC49-AC5AD78346F4}" destId="{0AEE0907-7D03-47BB-9306-76C09BF2EE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86DF1-019A-4D04-96E9-A9AE89A6BB0D}">
      <dsp:nvSpPr>
        <dsp:cNvPr id="0" name=""/>
        <dsp:cNvSpPr/>
      </dsp:nvSpPr>
      <dsp:spPr>
        <a:xfrm>
          <a:off x="3438524" y="575"/>
          <a:ext cx="5157787" cy="2244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đèn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đỏ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ngược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lạng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lách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võng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Đua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3-4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kích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8524" y="281107"/>
        <a:ext cx="4316191" cy="1683193"/>
      </dsp:txXfrm>
    </dsp:sp>
    <dsp:sp modelId="{5D2C64DD-EE0D-40E7-BB47-E572C5449757}">
      <dsp:nvSpPr>
        <dsp:cNvPr id="0" name=""/>
        <dsp:cNvSpPr/>
      </dsp:nvSpPr>
      <dsp:spPr>
        <a:xfrm>
          <a:off x="0" y="575"/>
          <a:ext cx="3438524" cy="2244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556" y="110131"/>
        <a:ext cx="3219412" cy="2025145"/>
      </dsp:txXfrm>
    </dsp:sp>
    <dsp:sp modelId="{0AEE0907-7D03-47BB-9306-76C09BF2EE40}">
      <dsp:nvSpPr>
        <dsp:cNvPr id="0" name=""/>
        <dsp:cNvSpPr/>
      </dsp:nvSpPr>
      <dsp:spPr>
        <a:xfrm>
          <a:off x="3494899" y="2469258"/>
          <a:ext cx="5045037" cy="2244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an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Chấp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luật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Tuyên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nhắc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nhở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,…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899" y="2749790"/>
        <a:ext cx="4203441" cy="1683193"/>
      </dsp:txXfrm>
    </dsp:sp>
    <dsp:sp modelId="{CB6D23F7-FB60-4E1E-8802-44ED469A28D5}">
      <dsp:nvSpPr>
        <dsp:cNvPr id="0" name=""/>
        <dsp:cNvSpPr/>
      </dsp:nvSpPr>
      <dsp:spPr>
        <a:xfrm>
          <a:off x="56374" y="2469258"/>
          <a:ext cx="3438524" cy="2244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930" y="2578814"/>
        <a:ext cx="3219412" cy="202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09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1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48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30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0788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33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0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63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7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936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2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6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8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82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7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4995-EBDF-4A6A-ACBC-C0C50CF9D21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AE1574-0A44-473D-814E-5A7ACF06E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20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images.google.com.vn/imgres?imgurl=http://www.westport-p.schools.nsw.edu.au/traffic_lights2.gif&amp;imgrefurl=http://www.westport-p.schools.nsw.edu.au/social_skills.htm&amp;h=314&amp;w=160&amp;sz=2&amp;hl=en&amp;start=9&amp;tbnid=jN3RYL9CKbnIRM:&amp;tbnh=117&amp;tbnw=60&amp;prev=/images?q=TRAFFIC+LIGHTS&amp;svnum=10&amp;hl=en&amp;lr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005" y="1557572"/>
            <a:ext cx="9120742" cy="2592449"/>
          </a:xfrm>
        </p:spPr>
        <p:txBody>
          <a:bodyPr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THỰC HIỆN TRẬT TỰ AN TOÀN GIAO THÔNG </a:t>
            </a:r>
            <a:endParaRPr lang="en-US" sz="5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0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26" y="1781579"/>
            <a:ext cx="8596668" cy="13208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4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ểu hiệu lệnh của người điều khiển giao thông ? – Thế giới 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68" y="140371"/>
            <a:ext cx="4286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ải mã ý nghĩa của hệ thống đèn tín hiệu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243" y="0"/>
            <a:ext cx="4506577" cy="32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Ý nghĩa Vạch kẻ đường: hiểu để đi đúng luật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Ý nghĩa Vạch kẻ đường: hiểu để đi đúng luật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47" y="3092206"/>
            <a:ext cx="4390571" cy="3415814"/>
          </a:xfrm>
          <a:prstGeom prst="rect">
            <a:avLst/>
          </a:prstGeom>
        </p:spPr>
      </p:pic>
      <p:pic>
        <p:nvPicPr>
          <p:cNvPr id="4106" name="Picture 10" descr="Cấm nhiều phương tiện lưu thông vào tuyến đường đua F1 kể từ hôm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287" y="3442186"/>
            <a:ext cx="4622487" cy="30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8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6" y="261871"/>
            <a:ext cx="8596668" cy="859135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Ý nghĩa của các loại tín hiệu đèn giao thông đường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925" y="2278130"/>
            <a:ext cx="3782627" cy="26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202287" y="2044336"/>
            <a:ext cx="1243838" cy="91886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001" y="1582671"/>
            <a:ext cx="1326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1970468" y="3608357"/>
            <a:ext cx="1475657" cy="102803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6194738" y="3608354"/>
            <a:ext cx="1491214" cy="91440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67787" y="4344721"/>
            <a:ext cx="1" cy="1128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49063" y="3996193"/>
            <a:ext cx="2069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" y="4170457"/>
            <a:ext cx="2069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1370" y="5473521"/>
            <a:ext cx="119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29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1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16" y="223233"/>
            <a:ext cx="8596668" cy="13208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177" y="1091642"/>
            <a:ext cx="6993125" cy="4587942"/>
          </a:xfrm>
        </p:spPr>
      </p:pic>
    </p:spTree>
    <p:extLst>
      <p:ext uri="{BB962C8B-B14F-4D97-AF65-F5344CB8AC3E}">
        <p14:creationId xmlns:p14="http://schemas.microsoft.com/office/powerpoint/2010/main" xmlns="" val="19433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86230" y="1703095"/>
            <a:ext cx="1066800" cy="1066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981980" y="3561007"/>
            <a:ext cx="1295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380" y="1656007"/>
            <a:ext cx="1143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205" y="1608382"/>
            <a:ext cx="1676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706" y="1751257"/>
            <a:ext cx="1600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10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180" y="374357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10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461" y="3614982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1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255" y="3462582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81580" y="2341807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 b="1">
              <a:latin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21105" y="2989507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Đường cấm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51505" y="3041895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Cấm người đi bộ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600980" y="3072057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Cấm xe ô tô và mô tô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267980" y="1960807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 b="1"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087029" y="3194295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Cấm xe mô tô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33843" y="5526332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Cấm ôtô tải</a:t>
            </a:r>
            <a:r>
              <a:rPr lang="vi-VN" altLang="vi-VN" sz="1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095226" y="5496170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Cấm ô tô tải trên 25t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77380" y="5359645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Cấm xe ô tô khách và ô tô tải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1380" y="447453"/>
            <a:ext cx="25193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71055" y="128789"/>
            <a:ext cx="7395672" cy="661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9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78699" y="453883"/>
            <a:ext cx="4305300" cy="7943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vi-VN" altLang="vi-VN" sz="32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 descr="h201a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48" y="1615606"/>
            <a:ext cx="140869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201b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785" y="1529087"/>
            <a:ext cx="1447800" cy="13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202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026" y="1369715"/>
            <a:ext cx="1471409" cy="18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203a%5b1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47" y="3788893"/>
            <a:ext cx="1371599" cy="134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203c%5b1%5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335" y="3677768"/>
            <a:ext cx="1408112" cy="13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4185" y="2882432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Chỗ ngoặt nguy hiểm vòng bên trái</a:t>
            </a:r>
            <a:r>
              <a:rPr lang="en-US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vi-VN" altLang="vi-VN" sz="1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12985" y="3018957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latin typeface="Arial" panose="020B0604020202020204" pitchFamily="34" charset="0"/>
              </a:rPr>
              <a:t>Nhiều chỗ ngoặt nguy hiểm liên tiếp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185" y="5059992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Đườ</a:t>
            </a:r>
            <a:r>
              <a:rPr lang="en-US" altLang="vi-VN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ng</a:t>
            </a:r>
            <a:r>
              <a:rPr lang="en-US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 h</a:t>
            </a: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ẹ</a:t>
            </a:r>
            <a:r>
              <a:rPr lang="en-US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p </a:t>
            </a:r>
            <a:r>
              <a:rPr lang="en-US" altLang="vi-VN" sz="1800" b="1" dirty="0" err="1">
                <a:solidFill>
                  <a:schemeClr val="tx2"/>
                </a:solidFill>
                <a:latin typeface="Arial" panose="020B0604020202020204" pitchFamily="34" charset="0"/>
              </a:rPr>
              <a:t>nguy</a:t>
            </a:r>
            <a:r>
              <a:rPr lang="en-US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 hi</a:t>
            </a: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ể</a:t>
            </a:r>
            <a:r>
              <a:rPr lang="en-US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m</a:t>
            </a:r>
            <a:r>
              <a:rPr lang="vi-VN" altLang="vi-VN" sz="1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17385" y="4943388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Đường bị hẹp về phía trái.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96735" y="2953869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vi-VN" altLang="vi-VN" sz="1800" b="1">
                <a:solidFill>
                  <a:schemeClr val="tx2"/>
                </a:solidFill>
                <a:latin typeface="Arial" panose="020B0604020202020204" pitchFamily="34" charset="0"/>
              </a:rPr>
              <a:t>Chỗ ngoặt nguy hiểm vòng bên phải. </a:t>
            </a:r>
          </a:p>
        </p:txBody>
      </p:sp>
      <p:pic>
        <p:nvPicPr>
          <p:cNvPr id="15" name="Picture 14" descr="h203b%5b1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984" y="3660306"/>
            <a:ext cx="1338263" cy="13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136785" y="4973193"/>
            <a:ext cx="2895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Đường bị hẹp về phía phải</a:t>
            </a:r>
            <a:r>
              <a:rPr lang="en-US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vi-VN" altLang="vi-VN" sz="1800" b="1" dirty="0">
                <a:solidFill>
                  <a:schemeClr val="tx2"/>
                </a:solidFill>
                <a:latin typeface="Arial" panose="020B0604020202020204" pitchFamily="34" charset="0"/>
              </a:rPr>
              <a:t>        </a:t>
            </a:r>
          </a:p>
        </p:txBody>
      </p:sp>
    </p:spTree>
    <p:extLst>
      <p:ext uri="{BB962C8B-B14F-4D97-AF65-F5344CB8AC3E}">
        <p14:creationId xmlns:p14="http://schemas.microsoft.com/office/powerpoint/2010/main" xmlns="" val="10561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Description: Kết quả hình ảnh cho hìnhảnh về vạch kẻ đường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563" y="951604"/>
            <a:ext cx="7953754" cy="486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49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2471" y="364189"/>
            <a:ext cx="3946369" cy="6918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vi-VN" altLang="vi-VN" sz="32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 descr="h301a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108" y="1547857"/>
            <a:ext cx="1103828" cy="11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301b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138" y="1569602"/>
            <a:ext cx="1152592" cy="115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301c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489" y="1547857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301e%5b1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617" y="3974208"/>
            <a:ext cx="1145682" cy="114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301f%5b1%5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448" y="3886199"/>
            <a:ext cx="1160799" cy="11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301h%5b1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911" y="3889374"/>
            <a:ext cx="1205317" cy="12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02971" y="2971800"/>
            <a:ext cx="23495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Hướng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đi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thẳng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phải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theo</a:t>
            </a:r>
            <a:endParaRPr lang="en-US" altLang="vi-VN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vi-VN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44899" y="29718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Báo hiệu </a:t>
            </a: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chỉ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đ</a:t>
            </a:r>
            <a:r>
              <a:rPr lang="en-US" altLang="vi-VN" sz="1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b</a:t>
            </a:r>
            <a:r>
              <a:rPr lang="vi-VN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ê</a:t>
            </a:r>
            <a:r>
              <a:rPr lang="en-US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n </a:t>
            </a:r>
            <a:r>
              <a:rPr lang="vi-VN" altLang="vi-VN" sz="1800" b="1" dirty="0">
                <a:solidFill>
                  <a:srgbClr val="002060"/>
                </a:solidFill>
                <a:latin typeface="Arial" panose="020B0604020202020204" pitchFamily="34" charset="0"/>
              </a:rPr>
              <a:t> phải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50024" y="291683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Báo hiệu </a:t>
            </a:r>
            <a:r>
              <a:rPr lang="en-US" altLang="vi-VN" sz="1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chỉ</a:t>
            </a:r>
            <a:r>
              <a:rPr lang="en-US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vi-VN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đ</a:t>
            </a:r>
            <a:r>
              <a:rPr lang="en-US" altLang="vi-VN" sz="1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i</a:t>
            </a:r>
            <a:r>
              <a:rPr lang="en-US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 b</a:t>
            </a:r>
            <a:r>
              <a:rPr lang="vi-VN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ê</a:t>
            </a:r>
            <a:r>
              <a:rPr lang="en-US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n  </a:t>
            </a:r>
            <a:r>
              <a:rPr lang="vi-VN" altLang="vi-VN" sz="1800" b="1" dirty="0">
                <a:solidFill>
                  <a:srgbClr val="0000CC"/>
                </a:solidFill>
                <a:latin typeface="Arial" panose="020B0604020202020204" pitchFamily="34" charset="0"/>
              </a:rPr>
              <a:t> trái.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284287" y="5259948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>
                <a:solidFill>
                  <a:srgbClr val="0000FF"/>
                </a:solidFill>
                <a:latin typeface="Arial" panose="020B0604020202020204" pitchFamily="34" charset="0"/>
              </a:rPr>
              <a:t>Báo hiệu các xe chỉ được rẽ trái 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48049" y="5171406"/>
            <a:ext cx="228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rgbClr val="0000FF"/>
                </a:solidFill>
                <a:latin typeface="Arial" panose="020B0604020202020204" pitchFamily="34" charset="0"/>
              </a:rPr>
              <a:t>Báo hiệu các xe chỉ được đi thẳng </a:t>
            </a:r>
            <a:r>
              <a:rPr lang="en-US" altLang="vi-VN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vi-VN" altLang="vi-VN" sz="1800" b="1" dirty="0">
                <a:solidFill>
                  <a:srgbClr val="0000FF"/>
                </a:solidFill>
                <a:latin typeface="Arial" panose="020B0604020202020204" pitchFamily="34" charset="0"/>
              </a:rPr>
              <a:t> rẽ phải.</a:t>
            </a:r>
            <a:r>
              <a:rPr lang="vi-VN" altLang="vi-VN" sz="1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388099" y="5318215"/>
            <a:ext cx="20764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1800" b="1" dirty="0">
                <a:solidFill>
                  <a:srgbClr val="0000FF"/>
                </a:solidFill>
                <a:latin typeface="Arial" panose="020B0604020202020204" pitchFamily="34" charset="0"/>
              </a:rPr>
              <a:t>Báo hiệu các xe chỉ được đi thẳng </a:t>
            </a:r>
            <a:r>
              <a:rPr lang="en-US" altLang="vi-VN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vi-VN" altLang="vi-VN" sz="1800" b="1" dirty="0">
                <a:solidFill>
                  <a:srgbClr val="0000FF"/>
                </a:solidFill>
                <a:latin typeface="Arial" panose="020B0604020202020204" pitchFamily="34" charset="0"/>
              </a:rPr>
              <a:t> rẽ trái</a:t>
            </a:r>
            <a:r>
              <a:rPr lang="vi-VN" altLang="vi-VN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.</a:t>
            </a:r>
            <a:br>
              <a:rPr lang="vi-VN" altLang="vi-VN" sz="1800" b="1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endParaRPr lang="vi-VN" altLang="vi-VN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7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ác biển chỉ dẫn trong Luật giao thông đường b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370" y="645129"/>
            <a:ext cx="7860032" cy="50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5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04800" y="762000"/>
            <a:ext cx="8382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vi-VN" sz="3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4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ngữ</a:t>
            </a:r>
            <a:endParaRPr lang="en-US" altLang="vi-VN" sz="3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1295400" y="1752600"/>
            <a:ext cx="358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</a:rPr>
              <a:t>a. giao thông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1295400" y="2524125"/>
            <a:ext cx="30194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200" b="1" dirty="0">
                <a:latin typeface="Times New Roman" panose="02020603050405020304" pitchFamily="18" charset="0"/>
              </a:rPr>
              <a:t>c. </a:t>
            </a:r>
            <a:r>
              <a:rPr lang="en-US" altLang="vi-VN" sz="4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4200" b="1" dirty="0">
                <a:latin typeface="Times New Roman" panose="02020603050405020304" pitchFamily="18" charset="0"/>
              </a:rPr>
              <a:t> </a:t>
            </a:r>
            <a:r>
              <a:rPr lang="en-US" altLang="vi-VN" sz="4200" b="1" dirty="0" err="1">
                <a:latin typeface="Times New Roman" panose="02020603050405020304" pitchFamily="18" charset="0"/>
              </a:rPr>
              <a:t>không</a:t>
            </a:r>
            <a:endParaRPr lang="en-US" altLang="vi-VN" sz="42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5218113" y="1752600"/>
            <a:ext cx="27828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</a:rPr>
              <a:t>b. An toàn</a:t>
            </a: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5194300" y="2524125"/>
            <a:ext cx="2806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200" b="1">
                <a:latin typeface="Times New Roman" panose="02020603050405020304" pitchFamily="18" charset="0"/>
              </a:rPr>
              <a:t>d. tai nạn</a:t>
            </a: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04800" y="3352800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 - a - c - d: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tai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nạn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893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827"/>
          <p:cNvSpPr txBox="1">
            <a:spLocks noChangeArrowheads="1"/>
          </p:cNvSpPr>
          <p:nvPr/>
        </p:nvSpPr>
        <p:spPr bwMode="auto">
          <a:xfrm>
            <a:off x="647700" y="252368"/>
            <a:ext cx="754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dẫn</a:t>
            </a:r>
            <a:r>
              <a:rPr lang="en-US" altLang="en-US" sz="2800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chỉ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hướng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đi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hoặc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điều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cần</a:t>
            </a:r>
            <a:r>
              <a:rPr lang="en-US" altLang="en-US" sz="2800" b="1" dirty="0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800" b="1" dirty="0" err="1"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biết</a:t>
            </a:r>
            <a:endParaRPr lang="en-US" altLang="en-US" sz="2800" b="1" dirty="0"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Box 77828"/>
          <p:cNvSpPr txBox="1">
            <a:spLocks noChangeArrowheads="1"/>
          </p:cNvSpPr>
          <p:nvPr/>
        </p:nvSpPr>
        <p:spPr bwMode="auto">
          <a:xfrm>
            <a:off x="495300" y="15494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Hình chữ nhật / hình vuông, nền xanh lam</a:t>
            </a:r>
          </a:p>
        </p:txBody>
      </p:sp>
      <p:sp>
        <p:nvSpPr>
          <p:cNvPr id="8" name="Text Box 77831"/>
          <p:cNvSpPr txBox="1">
            <a:spLocks noChangeArrowheads="1"/>
          </p:cNvSpPr>
          <p:nvPr/>
        </p:nvSpPr>
        <p:spPr bwMode="auto">
          <a:xfrm>
            <a:off x="843030" y="5516647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Chỉ</a:t>
            </a:r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hướng</a:t>
            </a:r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đường</a:t>
            </a:r>
            <a:endParaRPr lang="en-US" altLang="en-US" b="1" dirty="0">
              <a:solidFill>
                <a:srgbClr val="0000FF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77832"/>
          <p:cNvSpPr txBox="1">
            <a:spLocks noChangeArrowheads="1"/>
          </p:cNvSpPr>
          <p:nvPr/>
        </p:nvSpPr>
        <p:spPr bwMode="auto">
          <a:xfrm>
            <a:off x="6692721" y="5516646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Tên</a:t>
            </a:r>
            <a:r>
              <a:rPr lang="en-US" altLang="en-US" b="1" dirty="0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cầu</a:t>
            </a:r>
            <a:endParaRPr lang="en-US" altLang="en-US" b="1" dirty="0">
              <a:solidFill>
                <a:srgbClr val="0000FF"/>
              </a:solidFill>
              <a:latin typeface="Verdan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290" name="Picture 2" descr="Chỉnh sửa lại nội dung tiếng Anh trên biển chỉ dẫn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21416"/>
            <a:ext cx="5003979" cy="30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hi sai tên quốc hiệu trên biển chỉ dẫn giao thông - 09-01-2014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81"/>
          <a:stretch/>
        </p:blipFill>
        <p:spPr>
          <a:xfrm>
            <a:off x="5849154" y="2117725"/>
            <a:ext cx="3281967" cy="31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5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ảnh về  biển báo phụ 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21" y="2245057"/>
            <a:ext cx="7532585" cy="401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7827"/>
          <p:cNvSpPr txBox="1">
            <a:spLocks noChangeArrowheads="1"/>
          </p:cNvSpPr>
          <p:nvPr/>
        </p:nvSpPr>
        <p:spPr bwMode="auto">
          <a:xfrm>
            <a:off x="1190222" y="213732"/>
            <a:ext cx="7543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báo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thuyết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minh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bổ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sung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cấm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nguy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hiểm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6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_di_bo-bandoc-giaoduc-vietna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9" y="0"/>
            <a:ext cx="4724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60126174702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49" y="0"/>
            <a:ext cx="4419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ien phu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49" y="3886200"/>
            <a:ext cx="9144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0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809" y="986293"/>
            <a:ext cx="2819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anh toan la ban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871" y="3962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anh toan la ban (1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388" y="1013641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anh toan la ban (1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388" y="3657601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144088" y="257176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Biển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báo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nào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dưới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đây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cấm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xe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đạp</a:t>
            </a:r>
            <a:r>
              <a:rPr lang="en-US" altLang="vi-VN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2514601" y="3886201"/>
            <a:ext cx="4730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7162801" y="3962401"/>
            <a:ext cx="4730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010401" y="1295401"/>
            <a:ext cx="4730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</a:t>
            </a:r>
          </a:p>
        </p:txBody>
      </p:sp>
      <p:sp>
        <p:nvSpPr>
          <p:cNvPr id="176140" name="Oval 12"/>
          <p:cNvSpPr>
            <a:spLocks noChangeArrowheads="1"/>
          </p:cNvSpPr>
          <p:nvPr/>
        </p:nvSpPr>
        <p:spPr bwMode="auto">
          <a:xfrm>
            <a:off x="2408238" y="3719514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</a:t>
            </a:r>
          </a:p>
          <a:p>
            <a:pPr algn="ctr"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2286001" y="1295401"/>
            <a:ext cx="4730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1953930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4640263"/>
            <a:ext cx="3048000" cy="584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Cấm rẽ phải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91000" y="4670425"/>
            <a:ext cx="4724400" cy="5238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Cấm người đi bộ</a:t>
            </a:r>
          </a:p>
        </p:txBody>
      </p:sp>
      <p:pic>
        <p:nvPicPr>
          <p:cNvPr id="7" name="Picture 12" descr="anh toan la ban (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 txBox="1">
            <a:spLocks noChangeArrowheads="1"/>
          </p:cNvSpPr>
          <p:nvPr/>
        </p:nvSpPr>
        <p:spPr>
          <a:xfrm>
            <a:off x="609600" y="172243"/>
            <a:ext cx="8918575" cy="1279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err="1" smtClean="0"/>
              <a:t>Nêu</a:t>
            </a:r>
            <a:r>
              <a:rPr lang="en-US" b="1" dirty="0" smtClean="0"/>
              <a:t> ý </a:t>
            </a:r>
            <a:r>
              <a:rPr lang="en-US" b="1" dirty="0" err="1" smtClean="0"/>
              <a:t>nghĩa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biển</a:t>
            </a:r>
            <a:r>
              <a:rPr lang="en-US" b="1" dirty="0" smtClean="0"/>
              <a:t> </a:t>
            </a:r>
            <a:r>
              <a:rPr lang="en-US" b="1" dirty="0" err="1" smtClean="0"/>
              <a:t>báo</a:t>
            </a:r>
            <a:r>
              <a:rPr lang="en-US" b="1" dirty="0" smtClean="0"/>
              <a:t> </a:t>
            </a:r>
            <a:r>
              <a:rPr lang="en-US" b="1" dirty="0" err="1" smtClean="0"/>
              <a:t>giao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đây</a:t>
            </a:r>
            <a:r>
              <a:rPr lang="en-US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7717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086100" y="1143000"/>
            <a:ext cx="2552700" cy="2057400"/>
          </a:xfrm>
          <a:prstGeom prst="triangle">
            <a:avLst>
              <a:gd name="adj" fmla="val 51949"/>
            </a:avLst>
          </a:prstGeom>
          <a:solidFill>
            <a:srgbClr val="FFCC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pic>
        <p:nvPicPr>
          <p:cNvPr id="5" name="Picture 8" descr="http://images.google.com.vn/images?q=tbn:jN3RYL9CKbnIRM:http://www.westport-p.schools.nsw.edu.au/traffic_lights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46537" y="2171700"/>
            <a:ext cx="631825" cy="83820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43200" y="3595687"/>
            <a:ext cx="3581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Nguy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hiểm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(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giao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nhau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có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tín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hiệu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1" dirty="0" err="1">
                <a:solidFill>
                  <a:schemeClr val="tx2"/>
                </a:solidFill>
                <a:latin typeface="Arial" panose="020B0604020202020204" pitchFamily="34" charset="0"/>
              </a:rPr>
              <a:t>đèn</a:t>
            </a:r>
            <a:r>
              <a:rPr lang="en-US" altLang="vi-VN" sz="2600" b="1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34125" y="3257550"/>
            <a:ext cx="2241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Arial" panose="020B0604020202020204" pitchFamily="34" charset="0"/>
              </a:rPr>
              <a:t>BIỂN BÁO ĐƯỜNG DÀNH CHO NGƯỜI ĐI BỘ</a:t>
            </a:r>
          </a:p>
        </p:txBody>
      </p:sp>
      <p:pic>
        <p:nvPicPr>
          <p:cNvPr id="8" name="Picture 7" descr="LỆNH BỘ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77963"/>
            <a:ext cx="21748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ẤM XE SÚC VẬT KÉ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0325"/>
            <a:ext cx="24384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08012" y="3321050"/>
            <a:ext cx="1831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Arial" panose="020B0604020202020204" pitchFamily="34" charset="0"/>
              </a:rPr>
              <a:t>CẤM XE SÚC VẬT KÉO</a:t>
            </a:r>
          </a:p>
        </p:txBody>
      </p:sp>
    </p:spTree>
    <p:extLst>
      <p:ext uri="{BB962C8B-B14F-4D97-AF65-F5344CB8AC3E}">
        <p14:creationId xmlns:p14="http://schemas.microsoft.com/office/powerpoint/2010/main" xmlns="" val="5956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8013" y="20955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i="1" dirty="0" err="1">
                <a:latin typeface="+mj-lt"/>
                <a:cs typeface="Times New Roman" pitchFamily="18" charset="0"/>
              </a:rPr>
              <a:t>Chọn</a:t>
            </a:r>
            <a:r>
              <a:rPr lang="en-US" sz="3200" b="1" i="1" dirty="0"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+mj-lt"/>
                <a:cs typeface="Times New Roman" pitchFamily="18" charset="0"/>
              </a:rPr>
              <a:t>câu</a:t>
            </a:r>
            <a:r>
              <a:rPr lang="en-US" sz="3200" b="1" i="1" dirty="0"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+mj-lt"/>
                <a:cs typeface="Times New Roman" pitchFamily="18" charset="0"/>
              </a:rPr>
              <a:t>trả</a:t>
            </a:r>
            <a:r>
              <a:rPr lang="en-US" sz="3200" b="1" i="1" dirty="0"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+mj-lt"/>
                <a:cs typeface="Times New Roman" pitchFamily="18" charset="0"/>
              </a:rPr>
              <a:t>lời</a:t>
            </a:r>
            <a:r>
              <a:rPr lang="en-US" sz="3200" b="1" i="1" dirty="0"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+mj-lt"/>
                <a:cs typeface="Times New Roman" pitchFamily="18" charset="0"/>
              </a:rPr>
              <a:t>đúng</a:t>
            </a:r>
            <a:r>
              <a:rPr lang="en-US" sz="3200" b="1" i="1" dirty="0">
                <a:latin typeface="+mj-lt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+mj-lt"/>
                <a:cs typeface="Times New Roman" pitchFamily="18" charset="0"/>
              </a:rPr>
              <a:t>nhất</a:t>
            </a:r>
            <a:r>
              <a:rPr lang="en-US" sz="3200" b="1" i="1" dirty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41388" y="784225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báo hiệu giao thông đường bộ gồm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7063" y="1292225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Tín hiệu đèn, biển báo, hiệu lệnh người điều khiển, vạch kẻ đường 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89463" y="1304925"/>
            <a:ext cx="4343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Vạch kẻ đường, cọc tiêu, rào chắn, tường bảo vệ, biển báo, hiệu lệnh người điều khiển.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6425" y="2670175"/>
            <a:ext cx="3924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Tường bảo vệ, hiệu lệnh của người điều khiễn giao thông, tín hiệu đèn, hàng rào chắn 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0263" y="2633663"/>
            <a:ext cx="396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7063" y="4130675"/>
            <a:ext cx="7543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đảm bảo an toàn giao thông đường bộ cần: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 b="1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525" y="4856163"/>
            <a:ext cx="291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Sửa chữa, làm đường.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37063" y="4811713"/>
            <a:ext cx="350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Hạn chế lưu thông.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5963" y="5591175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c.Tăng cường xử phạt.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37063" y="5446713"/>
            <a:ext cx="4114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Tuyệt đối chấp hành luật giao thông .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491038" y="5454650"/>
            <a:ext cx="300037" cy="369888"/>
          </a:xfrm>
          <a:prstGeom prst="ellipse">
            <a:avLst/>
          </a:prstGeom>
          <a:noFill/>
          <a:ln w="762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latin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64075" y="2665413"/>
            <a:ext cx="301625" cy="369887"/>
          </a:xfrm>
          <a:prstGeom prst="ellipse">
            <a:avLst/>
          </a:prstGeom>
          <a:noFill/>
          <a:ln w="762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7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2947"/>
          <p:cNvSpPr txBox="1">
            <a:spLocks noChangeArrowheads="1"/>
          </p:cNvSpPr>
          <p:nvPr/>
        </p:nvSpPr>
        <p:spPr>
          <a:xfrm>
            <a:off x="446968" y="381000"/>
            <a:ext cx="8763000" cy="102552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b="1" i="1" dirty="0" smtClean="0">
                <a:solidFill>
                  <a:srgbClr val="FF3300"/>
                </a:solidFill>
              </a:rPr>
              <a:t>?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Nguyên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nhân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nào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sau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đây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là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nguyên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nhân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chủ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yếu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gây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ra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tai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nạn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giao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thông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đường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</a:rPr>
              <a:t>bộ</a:t>
            </a:r>
            <a:r>
              <a:rPr lang="en-US" altLang="en-US" sz="2800" b="1" i="1" dirty="0" smtClean="0">
                <a:solidFill>
                  <a:srgbClr val="FF3300"/>
                </a:solidFill>
              </a:rPr>
              <a:t>?</a:t>
            </a:r>
            <a:r>
              <a:rPr lang="en-US" altLang="en-US" sz="2800" dirty="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" name="Rounded Rectangle 82948"/>
          <p:cNvSpPr>
            <a:spLocks noChangeArrowheads="1"/>
          </p:cNvSpPr>
          <p:nvPr/>
        </p:nvSpPr>
        <p:spPr bwMode="auto">
          <a:xfrm>
            <a:off x="618418" y="1262063"/>
            <a:ext cx="8763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A.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Hệ thống giao thông đường bộ đang phát triển.</a:t>
            </a:r>
          </a:p>
        </p:txBody>
      </p:sp>
      <p:sp>
        <p:nvSpPr>
          <p:cNvPr id="6" name="Rounded Rectangle 82949"/>
          <p:cNvSpPr>
            <a:spLocks noChangeArrowheads="1"/>
          </p:cNvSpPr>
          <p:nvPr/>
        </p:nvSpPr>
        <p:spPr bwMode="auto">
          <a:xfrm>
            <a:off x="618418" y="2198688"/>
            <a:ext cx="8763000" cy="1025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B.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Phương tiện thô sơ và cơ giới tăng nhanh và tập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trung ở các thành phố lớn.</a:t>
            </a:r>
            <a:endParaRPr lang="en-US" altLang="en-US" sz="2800" b="1">
              <a:solidFill>
                <a:srgbClr val="3333FF"/>
              </a:solidFill>
              <a:latin typeface="Tahoma" panose="020B060403050404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altLang="en-US" sz="2600" b="1">
              <a:solidFill>
                <a:srgbClr val="3333FF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ounded Rectangle 82950"/>
          <p:cNvSpPr>
            <a:spLocks noChangeArrowheads="1"/>
          </p:cNvSpPr>
          <p:nvPr/>
        </p:nvSpPr>
        <p:spPr bwMode="auto">
          <a:xfrm>
            <a:off x="618418" y="3230563"/>
            <a:ext cx="8763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C. </a:t>
            </a: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Người tham gia giao thông chưa tự giác chấp hành trật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tự an toàn giao thông.</a:t>
            </a:r>
          </a:p>
        </p:txBody>
      </p:sp>
      <p:sp>
        <p:nvSpPr>
          <p:cNvPr id="8" name="Rounded Rectangle 82951"/>
          <p:cNvSpPr>
            <a:spLocks noChangeArrowheads="1"/>
          </p:cNvSpPr>
          <p:nvPr/>
        </p:nvSpPr>
        <p:spPr bwMode="auto">
          <a:xfrm>
            <a:off x="570793" y="4176713"/>
            <a:ext cx="8763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3333FF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D. </a:t>
            </a: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Sự quản lí của Nhà nước về giao thông còn nhiều hạn chế.</a:t>
            </a:r>
            <a:endParaRPr lang="en-US" altLang="en-US" sz="2600" b="1">
              <a:solidFill>
                <a:srgbClr val="3333FF"/>
              </a:solidFill>
              <a:latin typeface="Tahoma" panose="020B060403050404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6968" y="3122613"/>
            <a:ext cx="762000" cy="6858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defRPr/>
            </a:pPr>
            <a:r>
              <a:rPr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Arial Unicode MS" panose="020B0604020202020204" pitchFamily="34" charset="-128"/>
                <a:cs typeface="+mn-ea"/>
              </a:rPr>
              <a:t>C</a:t>
            </a:r>
            <a:endParaRPr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j-lt"/>
                <a:cs typeface="+mj-lt"/>
              </a:rPr>
              <a:t>Hướng dẫn về nhà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j-lt"/>
                <a:cs typeface="+mj-lt"/>
              </a:rPr>
              <a:t/>
            </a:r>
            <a:b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j-lt"/>
                <a:cs typeface="+mj-l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6565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vừa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học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:</a:t>
            </a:r>
          </a:p>
          <a:p>
            <a:pPr marL="457200" lvl="1" indent="0">
              <a:buNone/>
              <a:defRPr/>
            </a:pPr>
            <a:r>
              <a:rPr lang="en-US" altLang="en-US" sz="2400" b="1" dirty="0" smtClean="0">
                <a:latin typeface="VNI-Times" pitchFamily="2" charset="0"/>
                <a:ea typeface="Arial Unicode MS" pitchFamily="34" charset="-128"/>
              </a:rPr>
              <a:t>+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Về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nhaø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hoïc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thuoäc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noäi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dung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baøi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hoïc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.</a:t>
            </a:r>
          </a:p>
          <a:p>
            <a:pPr marL="457200" lvl="1" indent="0">
              <a:buNone/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Đối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học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theo</a:t>
            </a:r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  <a:ea typeface="Arial Unicode MS" pitchFamily="34" charset="-128"/>
              </a:rPr>
              <a:t>:</a:t>
            </a:r>
            <a:r>
              <a:rPr lang="pt-BR" altLang="en-US" b="1" dirty="0">
                <a:latin typeface="Arial" panose="020B0604020202020204" pitchFamily="34" charset="0"/>
                <a:ea typeface="Arial Unicode MS" pitchFamily="34" charset="-128"/>
              </a:rPr>
              <a:t> </a:t>
            </a:r>
            <a:endParaRPr lang="pt-BR" altLang="en-US" b="1" dirty="0" smtClean="0">
              <a:latin typeface="Arial" panose="020B0604020202020204" pitchFamily="34" charset="0"/>
              <a:ea typeface="Arial Unicode MS" pitchFamily="34" charset="-128"/>
            </a:endParaRPr>
          </a:p>
          <a:p>
            <a:pPr marL="457200" lvl="1" indent="0">
              <a:buNone/>
              <a:defRPr/>
            </a:pPr>
            <a:r>
              <a:rPr lang="en-US" altLang="en-US" sz="2400" b="1" dirty="0" err="1" smtClean="0">
                <a:latin typeface="VNI-Times" pitchFamily="2" charset="0"/>
                <a:ea typeface="Arial Unicode MS" pitchFamily="34" charset="-128"/>
              </a:rPr>
              <a:t>Xem</a:t>
            </a:r>
            <a:r>
              <a:rPr lang="en-US" altLang="en-US" sz="2400" b="1" dirty="0" smtClean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tröôùc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: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Noäi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dung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baøi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hoïc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: </a:t>
            </a:r>
          </a:p>
          <a:p>
            <a:pPr marL="457200" lvl="1" indent="0">
              <a:buNone/>
              <a:defRPr/>
            </a:pP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+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VNI-Times" pitchFamily="2" charset="0"/>
              <a:ea typeface="Arial Unicode MS" pitchFamily="34" charset="-128"/>
            </a:endParaRPr>
          </a:p>
          <a:p>
            <a:pPr lvl="1">
              <a:buNone/>
              <a:defRPr/>
            </a:pP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+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Neâu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yù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nghóa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cuûa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vieäc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thöïc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hieän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traät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töï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, an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toaøn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giao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thoâng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.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Baøi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</a:t>
            </a:r>
            <a:r>
              <a:rPr lang="en-US" altLang="en-US" sz="2400" b="1" dirty="0" err="1">
                <a:latin typeface="VNI-Times" pitchFamily="2" charset="0"/>
                <a:ea typeface="Arial Unicode MS" pitchFamily="34" charset="-128"/>
              </a:rPr>
              <a:t>taäp</a:t>
            </a:r>
            <a:r>
              <a:rPr lang="en-US" altLang="en-US" sz="2400" b="1" dirty="0">
                <a:latin typeface="VNI-Times" pitchFamily="2" charset="0"/>
                <a:ea typeface="Arial Unicode MS" pitchFamily="34" charset="-128"/>
              </a:rPr>
              <a:t> c, d, ñ SGK- tr.38.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5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404883"/>
            <a:ext cx="8596668" cy="13208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Ứng dụng công nghệ 4.0 đảm bảo an toàn giao thô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62" y="1449062"/>
            <a:ext cx="9253212" cy="47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5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503043"/>
            <a:ext cx="8265706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áº¿t quáº£ hÃ¬nh áº£nh cho thá»ng kÃª tai náº¡n giao thÃ´ng 6 thÃ¡ng Äáº§u nÄm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24" y="326362"/>
            <a:ext cx="89728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3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68" y="609600"/>
            <a:ext cx="8458199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37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"/>
            <a:ext cx="4724400" cy="3246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76600"/>
            <a:ext cx="4267200" cy="3361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1960" y="30480"/>
            <a:ext cx="4442040" cy="324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276600"/>
            <a:ext cx="4876800" cy="3361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38450"/>
            <a:ext cx="9144000" cy="8763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Forte" pitchFamily="66" charset="0"/>
              </a:rPr>
              <a:t>Nguyên</a:t>
            </a:r>
            <a:r>
              <a:rPr lang="en-US" sz="4800" dirty="0" smtClean="0">
                <a:latin typeface="Forte" pitchFamily="66" charset="0"/>
              </a:rPr>
              <a:t> </a:t>
            </a:r>
            <a:r>
              <a:rPr lang="en-US" sz="4800" dirty="0" err="1" smtClean="0">
                <a:latin typeface="Forte" pitchFamily="66" charset="0"/>
              </a:rPr>
              <a:t>nhân</a:t>
            </a:r>
            <a:r>
              <a:rPr lang="en-US" sz="4800" dirty="0" smtClean="0">
                <a:latin typeface="Forte" pitchFamily="66" charset="0"/>
              </a:rPr>
              <a:t> do </a:t>
            </a:r>
            <a:r>
              <a:rPr lang="en-US" sz="4800" dirty="0" err="1" smtClean="0">
                <a:latin typeface="Forte" pitchFamily="66" charset="0"/>
              </a:rPr>
              <a:t>đâu</a:t>
            </a:r>
            <a:r>
              <a:rPr lang="en-US" sz="4800" dirty="0" smtClean="0">
                <a:latin typeface="Forte" pitchFamily="66" charset="0"/>
              </a:rPr>
              <a:t>??????</a:t>
            </a:r>
            <a:endParaRPr lang="en-US" sz="48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8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018" y="162469"/>
            <a:ext cx="6591300" cy="6558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803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1905806"/>
              </p:ext>
            </p:extLst>
          </p:nvPr>
        </p:nvGraphicFramePr>
        <p:xfrm>
          <a:off x="677863" y="373063"/>
          <a:ext cx="8596312" cy="471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646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788</Words>
  <Application>Microsoft Office PowerPoint</Application>
  <PresentationFormat>Custom</PresentationFormat>
  <Paragraphs>95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BÀI 14: THỰC HIỆN TRẬT TỰ AN TOÀN GIAO THÔNG </vt:lpstr>
      <vt:lpstr>Slide 2</vt:lpstr>
      <vt:lpstr>1. Tình hình tai nạn giao thông hiện nay</vt:lpstr>
      <vt:lpstr>Slide 4</vt:lpstr>
      <vt:lpstr>Slide 5</vt:lpstr>
      <vt:lpstr>Slide 6</vt:lpstr>
      <vt:lpstr>Slide 7</vt:lpstr>
      <vt:lpstr>Slide 8</vt:lpstr>
      <vt:lpstr>Slide 9</vt:lpstr>
      <vt:lpstr>2. Hệ thống báo hiệu giao thông đường bộ</vt:lpstr>
      <vt:lpstr>Slide 11</vt:lpstr>
      <vt:lpstr>a. Các loại đèn tín hiệu giao thông</vt:lpstr>
      <vt:lpstr>b. Biển báo hiệu đường bộ</vt:lpstr>
      <vt:lpstr>Slide 14</vt:lpstr>
      <vt:lpstr>Slide 15</vt:lpstr>
      <vt:lpstr>Slide 16</vt:lpstr>
      <vt:lpstr>Slide 17</vt:lpstr>
      <vt:lpstr>Biển hiệu lệnh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Hướng dẫn về nhà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14: THỰC HIỆN TRẬ TỰ AN TOÀN GIAO THÔNG  (Tiết 1)</dc:title>
  <dc:creator>PC</dc:creator>
  <cp:lastModifiedBy>KHANH</cp:lastModifiedBy>
  <cp:revision>18</cp:revision>
  <dcterms:created xsi:type="dcterms:W3CDTF">2020-03-28T08:29:29Z</dcterms:created>
  <dcterms:modified xsi:type="dcterms:W3CDTF">2020-04-13T23:34:41Z</dcterms:modified>
</cp:coreProperties>
</file>